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59" r:id="rId1"/>
    <p:sldMasterId id="2147483660" r:id="rId2"/>
    <p:sldMasterId id="2147483661" r:id="rId3"/>
    <p:sldMasterId id="2147483662" r:id="rId4"/>
    <p:sldMasterId id="2147483663" r:id="rId5"/>
  </p:sldMasterIdLst>
  <p:notesMasterIdLst>
    <p:notesMasterId r:id="rId25"/>
  </p:notesMasterIdLst>
  <p:handoutMasterIdLst>
    <p:handoutMasterId r:id="rId26"/>
  </p:handoutMasterIdLst>
  <p:sldIdLst>
    <p:sldId id="257" r:id="rId6"/>
    <p:sldId id="258" r:id="rId7"/>
    <p:sldId id="300" r:id="rId8"/>
    <p:sldId id="290" r:id="rId9"/>
    <p:sldId id="291" r:id="rId10"/>
    <p:sldId id="292" r:id="rId11"/>
    <p:sldId id="301" r:id="rId12"/>
    <p:sldId id="304" r:id="rId13"/>
    <p:sldId id="287" r:id="rId14"/>
    <p:sldId id="302" r:id="rId15"/>
    <p:sldId id="307" r:id="rId16"/>
    <p:sldId id="306" r:id="rId17"/>
    <p:sldId id="309" r:id="rId18"/>
    <p:sldId id="295" r:id="rId19"/>
    <p:sldId id="296" r:id="rId20"/>
    <p:sldId id="288" r:id="rId21"/>
    <p:sldId id="283" r:id="rId22"/>
    <p:sldId id="299" r:id="rId23"/>
    <p:sldId id="259" r:id="rId24"/>
  </p:sldIdLst>
  <p:sldSz cx="9144000" cy="6858000" type="screen4x3"/>
  <p:notesSz cx="6858000" cy="9144000"/>
  <p:custShowLst>
    <p:custShow name="Custom Show 1" id="0">
      <p:sldLst/>
    </p:custShow>
  </p:custShow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000"/>
    <a:srgbClr val="FFFAC3"/>
    <a:srgbClr val="FFFAA1"/>
    <a:srgbClr val="47E2FF"/>
    <a:srgbClr val="FFFFB3"/>
    <a:srgbClr val="002BB4"/>
    <a:srgbClr val="0033CC"/>
    <a:srgbClr val="003399"/>
    <a:srgbClr val="3333FF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9" autoAdjust="0"/>
    <p:restoredTop sz="93875" autoAdjust="0"/>
  </p:normalViewPr>
  <p:slideViewPr>
    <p:cSldViewPr>
      <p:cViewPr varScale="1">
        <p:scale>
          <a:sx n="123" d="100"/>
          <a:sy n="123" d="100"/>
        </p:scale>
        <p:origin x="192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55F572-265B-3547-BC13-FCABC9ED0447}" type="datetimeFigureOut">
              <a:rPr lang="en-US" smtClean="0"/>
              <a:t>1/29/25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7D4195-DB73-2948-AAE3-1992059A4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0486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93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822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  <a:p>
            <a:pPr lvl="4"/>
            <a:r>
              <a:rPr lang="en-US" altLang="ko-KR" noProof="0"/>
              <a:t>Fifth level</a:t>
            </a:r>
          </a:p>
        </p:txBody>
      </p:sp>
      <p:sp>
        <p:nvSpPr>
          <p:cNvPr id="1822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22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fld id="{AF339365-9AAE-4473-BF43-687E300CC71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286877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F339365-9AAE-4473-BF43-687E300CC713}" type="slidenum">
              <a:rPr lang="ko-KR" altLang="en-US" smtClean="0"/>
              <a:pPr>
                <a:defRPr/>
              </a:pPr>
              <a:t>10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25380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BDF00B-398C-4E32-A106-4EFC87DFAA0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05605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7804F3-1F08-4F79-8004-EB8AE6F9056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0856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DC1C0B-A663-4676-98A1-EF2B0305DC8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45356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E9E1F5-56A0-4092-8225-C60227A118F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91273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1E223F-1B41-4171-8A8F-48E3E08B557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814012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48630A-5A24-4AF5-8F66-7351743884A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14187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7FBD3C-8DAA-4E9B-A2FB-8311C2F98C0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084329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AE535D-A06A-468D-A90E-EB638E36CFC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70119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52D119-87EF-4256-90AF-48015D9F242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468067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8AC713-78D8-4984-95D4-4FF8F2B61A7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86294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9D9E2C-54B9-41F4-8A75-685EC36FDB3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42348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C16C61-14C4-4AE7-93C7-F4B6C59C883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267489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C7B6BF-2C52-4BDE-8452-EF6BF7F5B27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19391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0D0D25-200A-48E8-9DDC-62FF0E140FB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25642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44115E-AF98-4ED5-8C11-3B9BEE12EDB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479837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DE9FC2-E98C-4F23-9B53-6ACB1EC38CD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10401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249B22-775F-47F2-BB39-AB61C96BBDB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856032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2226F5-8834-4AA6-B58D-F267DCAD1F9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739281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A4131B-21CC-4493-8A15-CB73888D0B1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060947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834EED-9150-4CBA-936D-69B651A6C28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607257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28AE18-2A9D-4F31-9547-7F6DAE83B85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734560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6C30F2-9D2A-4E04-93BB-C67D265F9F1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3408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6C4142-2AF2-4C81-AF7A-E8BA01F519C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72426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3488C6-7EA3-44BB-A5F1-1E34EBE5924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895145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7554ED-928E-4E9C-BDF8-1051F03C904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5335536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CB1C57-2C44-473C-9386-A931A836DC6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01007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228600"/>
            <a:ext cx="20955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228600"/>
            <a:ext cx="61341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8B0ED0-AA16-40FE-AF3A-4C33E99CDA5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246596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16D6AD-AF07-42B5-9D46-5539309758F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65809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4155EF-A800-4D1A-B1F9-AA6D8893917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5918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C70062-1BFD-4FAE-8485-7BAF2138066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342195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3F441C-5005-4038-84DB-2FDDB93481C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478660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E104E6-0F91-44E7-9B5E-F664EBA0AB8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199094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D0B03-4C4F-4E9E-BB4E-3FB1746A830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56949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53AC32-1D6B-4D70-805C-E15AC96883A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35411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1F062-751B-4EE9-900C-7289453D443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286318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541DA4-678B-431F-80DB-70D7FF83878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100281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2AC23B-4C7F-4ED8-A02D-7FB18565B1C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5963095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4C30C1-A8FB-470F-8DDB-BC6F509634E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03182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9BC0D9-E6BB-4FB2-B907-408BB5D78AF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035793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6B2410-B111-4672-B80A-1470C985BFA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868673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47D119-C395-4B9B-B9E2-89E12287640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778782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660316-90B9-47E1-9D52-5114F42BC12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1779821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2A18A5-4C2C-4EE1-920D-EDA3AE86945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08419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83FB6D-48BA-406B-907B-8A5D67E9CB6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70563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224B9-9B2F-4D4E-B8CB-81B920F9B5A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9371288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D45D5D-4683-4050-B25A-4DE8243920D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79141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BE67F9-B259-41B4-84A7-FFB3DF4E7E5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5125556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5E36D1-BADA-4678-B8BD-92B0B8C9113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2279825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D99DFC-976C-4D6B-8193-C5AF489C30F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865577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98A63F-6A54-442E-88AD-E00D272E60E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6778282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A01B87-1841-4BFE-85BB-CBB0D4F9511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56613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4A816B-6821-463E-94FD-740CBB093CB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41260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9E861-AD90-4143-ABAD-63B485863CD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29075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A43882-8A51-4435-921E-75A4987E1B4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59169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2A35C1-EB63-4480-AB2E-C5E855A028E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06026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1">
          <a:gsLst>
            <a:gs pos="0">
              <a:srgbClr val="BFBFBF"/>
            </a:gs>
            <a:gs pos="60001">
              <a:srgbClr val="D9D9D9"/>
            </a:gs>
            <a:gs pos="100000">
              <a:srgbClr val="D9D9D9"/>
            </a:gs>
          </a:gsLst>
          <a:lin ang="54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 descr="684412_high_Purple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9275B">
              <a:alpha val="59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71450" cy="6858000"/>
          </a:xfrm>
          <a:prstGeom prst="rect">
            <a:avLst/>
          </a:prstGeom>
          <a:solidFill>
            <a:srgbClr val="39275B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1029" name="Picture 7" descr="UW.Wordmark_ctr_white.pn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52425"/>
            <a:ext cx="2551113" cy="17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ctangle 10"/>
          <p:cNvSpPr>
            <a:spLocks noChangeArrowheads="1"/>
          </p:cNvSpPr>
          <p:nvPr/>
        </p:nvSpPr>
        <p:spPr bwMode="auto">
          <a:xfrm>
            <a:off x="0" y="180975"/>
            <a:ext cx="576263" cy="4572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457200"/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1031" name="Picture 8" descr="UW_W-Logo_RGB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3" y="295275"/>
            <a:ext cx="33813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103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23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008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7AB0948D-7B13-4C95-ADBF-523A4CD9FAB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600FB78-9F76-4BA3-B607-145052372DCC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71450" cy="6858000"/>
          </a:xfrm>
          <a:prstGeom prst="rect">
            <a:avLst/>
          </a:prstGeom>
          <a:solidFill>
            <a:srgbClr val="39275B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3075" name="Rectangle 8"/>
          <p:cNvSpPr>
            <a:spLocks noChangeArrowheads="1"/>
          </p:cNvSpPr>
          <p:nvPr/>
        </p:nvSpPr>
        <p:spPr bwMode="auto">
          <a:xfrm>
            <a:off x="0" y="180975"/>
            <a:ext cx="576263" cy="4572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457200"/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3076" name="Picture 8" descr="UW_W-Logo_RGB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3" y="295275"/>
            <a:ext cx="33813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7" name="Title Placeholder 1"/>
          <p:cNvSpPr>
            <a:spLocks noGrp="1"/>
          </p:cNvSpPr>
          <p:nvPr>
            <p:ph type="title"/>
          </p:nvPr>
        </p:nvSpPr>
        <p:spPr bwMode="auto">
          <a:xfrm>
            <a:off x="3048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307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54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1000" y="6553200"/>
            <a:ext cx="69215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DA38662-C29B-4744-AC2F-5D09956BAF9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409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75FCF6E-81D6-41FA-94ED-9718693F5E3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71450" cy="6858000"/>
          </a:xfrm>
          <a:prstGeom prst="rect">
            <a:avLst/>
          </a:prstGeom>
          <a:solidFill>
            <a:srgbClr val="39275B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5123" name="Picture 9" descr="UW.Wordmark_ctr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61950"/>
            <a:ext cx="2563813" cy="17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8"/>
          <p:cNvSpPr>
            <a:spLocks noChangeArrowheads="1"/>
          </p:cNvSpPr>
          <p:nvPr/>
        </p:nvSpPr>
        <p:spPr bwMode="auto">
          <a:xfrm>
            <a:off x="0" y="180975"/>
            <a:ext cx="576263" cy="4572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457200"/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5125" name="Picture 8" descr="UW_W-Logo_RGB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3" y="295275"/>
            <a:ext cx="33813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51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5475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0715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CFEC22B-A995-420B-97FC-0CF5935C309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4"/>
          <p:cNvSpPr>
            <a:spLocks noGrp="1"/>
          </p:cNvSpPr>
          <p:nvPr>
            <p:ph type="ctrTitle"/>
          </p:nvPr>
        </p:nvSpPr>
        <p:spPr>
          <a:xfrm>
            <a:off x="4800600" y="228600"/>
            <a:ext cx="4343400" cy="612775"/>
          </a:xfrm>
        </p:spPr>
        <p:txBody>
          <a:bodyPr/>
          <a:lstStyle/>
          <a:p>
            <a:r>
              <a:rPr lang="en-US" altLang="ko-KR" sz="1400" dirty="0">
                <a:solidFill>
                  <a:schemeClr val="bg1"/>
                </a:solidFill>
                <a:latin typeface="Times New Roman"/>
                <a:cs typeface="Times New Roman"/>
              </a:rPr>
              <a:t>CSS 422 Hardware and Computer Organization</a:t>
            </a:r>
            <a:br>
              <a:rPr lang="en-US" altLang="ko-KR" sz="1400" dirty="0">
                <a:solidFill>
                  <a:schemeClr val="bg1"/>
                </a:solidFill>
                <a:latin typeface="Times New Roman"/>
                <a:cs typeface="Times New Roman"/>
              </a:rPr>
            </a:br>
            <a:endParaRPr lang="en-US" altLang="ko-KR" sz="1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147" name="Rectangle 6"/>
          <p:cNvSpPr>
            <a:spLocks/>
          </p:cNvSpPr>
          <p:nvPr/>
        </p:nvSpPr>
        <p:spPr bwMode="auto">
          <a:xfrm>
            <a:off x="228600" y="1676400"/>
            <a:ext cx="8915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defTabSz="457200" eaLnBrk="0" hangingPunct="0">
              <a:spcBef>
                <a:spcPct val="20000"/>
              </a:spcBef>
              <a:buFont typeface="Arial" charset="0"/>
              <a:buNone/>
            </a:pPr>
            <a:r>
              <a:rPr lang="en-US" altLang="ko-KR" sz="4800" dirty="0">
                <a:solidFill>
                  <a:schemeClr val="bg1"/>
                </a:solidFill>
              </a:rPr>
              <a:t>ARM Memory Access Instructions</a:t>
            </a:r>
          </a:p>
        </p:txBody>
      </p:sp>
      <p:sp>
        <p:nvSpPr>
          <p:cNvPr id="6148" name="Rectangle 3"/>
          <p:cNvSpPr>
            <a:spLocks noChangeArrowheads="1"/>
          </p:cNvSpPr>
          <p:nvPr/>
        </p:nvSpPr>
        <p:spPr bwMode="auto">
          <a:xfrm>
            <a:off x="1371600" y="4391025"/>
            <a:ext cx="6400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defTabSz="457200">
              <a:spcBef>
                <a:spcPct val="20000"/>
              </a:spcBef>
              <a:buFont typeface="Arial" charset="0"/>
              <a:buNone/>
            </a:pPr>
            <a:r>
              <a:rPr lang="en-US" altLang="ja-JP" sz="3200" dirty="0">
                <a:solidFill>
                  <a:schemeClr val="bg1"/>
                </a:solidFill>
              </a:rPr>
              <a:t>Professor: Munehiro Fukuda</a:t>
            </a:r>
          </a:p>
          <a:p>
            <a:pPr algn="ctr" defTabSz="457200">
              <a:spcBef>
                <a:spcPct val="20000"/>
              </a:spcBef>
              <a:buFont typeface="Arial" charset="0"/>
              <a:buNone/>
            </a:pPr>
            <a:endParaRPr lang="en-US" altLang="ja-JP" sz="32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143492" y="3650218"/>
            <a:ext cx="7046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 eaLnBrk="0" hangingPunct="0">
              <a:spcBef>
                <a:spcPct val="20000"/>
              </a:spcBef>
              <a:buFont typeface="Arial" pitchFamily="34" charset="0"/>
              <a:buNone/>
            </a:pPr>
            <a:r>
              <a:rPr lang="en-US" altLang="ko-KR" dirty="0">
                <a:solidFill>
                  <a:schemeClr val="bg1"/>
                </a:solidFill>
                <a:ea typeface="굴림" pitchFamily="50" charset="-127"/>
              </a:rPr>
              <a:t>Ver. 3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BDF00B-398C-4E32-A106-4EFC87DFAA0A}" type="slidenum">
              <a:rPr lang="ko-KR" altLang="en-US" smtClean="0"/>
              <a:pPr>
                <a:defRPr/>
              </a:pPr>
              <a:t>0</a:t>
            </a:fld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  <a:endParaRPr lang="en-US" altLang="ko-K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836D2-C15B-1F44-A10D-4FBFDD742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PC-Relative Addressing Mode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A6ABA-F7EF-9A49-86C7-7FF2ACF87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20E503-A887-1E4A-AD36-B853252A3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ECABDB-7578-2F48-86EB-1325D9B2F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9</a:t>
            </a:fld>
            <a:endParaRPr lang="en-US" altLang="ko-KR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3AE55F93-C098-294B-B4DE-34F69EBC77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732588"/>
              </p:ext>
            </p:extLst>
          </p:nvPr>
        </p:nvGraphicFramePr>
        <p:xfrm>
          <a:off x="533400" y="1752600"/>
          <a:ext cx="8458200" cy="140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550">
                  <a:extLst>
                    <a:ext uri="{9D8B030D-6E8A-4147-A177-3AD203B41FA5}">
                      <a16:colId xmlns:a16="http://schemas.microsoft.com/office/drawing/2014/main" val="3255282829"/>
                    </a:ext>
                  </a:extLst>
                </a:gridCol>
                <a:gridCol w="2990850">
                  <a:extLst>
                    <a:ext uri="{9D8B030D-6E8A-4147-A177-3AD203B41FA5}">
                      <a16:colId xmlns:a16="http://schemas.microsoft.com/office/drawing/2014/main" val="1785216752"/>
                    </a:ext>
                  </a:extLst>
                </a:gridCol>
                <a:gridCol w="1238250">
                  <a:extLst>
                    <a:ext uri="{9D8B030D-6E8A-4147-A177-3AD203B41FA5}">
                      <a16:colId xmlns:a16="http://schemas.microsoft.com/office/drawing/2014/main" val="2970497006"/>
                    </a:ext>
                  </a:extLst>
                </a:gridCol>
                <a:gridCol w="2114550">
                  <a:extLst>
                    <a:ext uri="{9D8B030D-6E8A-4147-A177-3AD203B41FA5}">
                      <a16:colId xmlns:a16="http://schemas.microsoft.com/office/drawing/2014/main" val="19207932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Assembly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Actual Instructions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43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LDR{type}{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[PC, #offset]</a:t>
                      </a:r>
                    </a:p>
                    <a:p>
                      <a:r>
                        <a:rPr lang="en-US" sz="1400" dirty="0"/>
                        <a:t>where offset = label - PC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 R0, var1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load the 1</a:t>
                      </a:r>
                      <a:r>
                        <a:rPr lang="en-US" sz="1400" baseline="30000" dirty="0"/>
                        <a:t>st</a:t>
                      </a:r>
                      <a:r>
                        <a:rPr lang="en-US" sz="1400" dirty="0"/>
                        <a:t> element of var1 into R0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740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LDR{type}{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=label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PC, #offset</a:t>
                      </a:r>
                    </a:p>
                    <a:p>
                      <a:r>
                        <a:rPr lang="en-US" sz="1400" dirty="0"/>
                        <a:t>where offset = label - PC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 R1, =var1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load the address of var1 into R1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72088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F269B64-6B50-D74B-AD8C-E9C7870F209F}"/>
              </a:ext>
            </a:extLst>
          </p:cNvPr>
          <p:cNvSpPr txBox="1"/>
          <p:nvPr/>
        </p:nvSpPr>
        <p:spPr>
          <a:xfrm>
            <a:off x="533400" y="3208778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that offset must be +/-4095, which in turn means that label is the address within +/-4095 from the current address that PC contains.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0DC80E0-B192-2147-A5E7-6DB8C6958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375" y="4045279"/>
            <a:ext cx="4394200" cy="21209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6B3AC26-8022-4B4F-B14C-DCB1C68A6C87}"/>
              </a:ext>
            </a:extLst>
          </p:cNvPr>
          <p:cNvSpPr txBox="1"/>
          <p:nvPr/>
        </p:nvSpPr>
        <p:spPr>
          <a:xfrm>
            <a:off x="4133475" y="5972889"/>
            <a:ext cx="10294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C00000"/>
                </a:solidFill>
              </a:rPr>
              <a:t>PC: 0x00000104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200DD1-11F4-494E-AF66-58160F95AB58}"/>
              </a:ext>
            </a:extLst>
          </p:cNvPr>
          <p:cNvCxnSpPr>
            <a:cxnSpLocks/>
          </p:cNvCxnSpPr>
          <p:nvPr/>
        </p:nvCxnSpPr>
        <p:spPr>
          <a:xfrm flipH="1">
            <a:off x="3374475" y="6080609"/>
            <a:ext cx="811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4ED355F-1C9D-3342-A481-E1122F33D03E}"/>
              </a:ext>
            </a:extLst>
          </p:cNvPr>
          <p:cNvSpPr txBox="1"/>
          <p:nvPr/>
        </p:nvSpPr>
        <p:spPr>
          <a:xfrm>
            <a:off x="1436886" y="5807908"/>
            <a:ext cx="11240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C00000"/>
                </a:solidFill>
              </a:rPr>
              <a:t>var1: 0x00000200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63F782-B907-374D-819A-1B1CF758D9AD}"/>
              </a:ext>
            </a:extLst>
          </p:cNvPr>
          <p:cNvSpPr txBox="1"/>
          <p:nvPr/>
        </p:nvSpPr>
        <p:spPr>
          <a:xfrm>
            <a:off x="2538788" y="5931018"/>
            <a:ext cx="10294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C00000"/>
                </a:solidFill>
              </a:rPr>
              <a:t>LDR R1, =var1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4782F8-DDE6-9147-9C96-AF1F1512CCCB}"/>
              </a:ext>
            </a:extLst>
          </p:cNvPr>
          <p:cNvSpPr txBox="1"/>
          <p:nvPr/>
        </p:nvSpPr>
        <p:spPr>
          <a:xfrm>
            <a:off x="5138651" y="5835649"/>
            <a:ext cx="37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#offset = 0x200 – 0x104 = 0xFC = 252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AD6324-970E-714D-B1C6-9A1DE79F116A}"/>
              </a:ext>
            </a:extLst>
          </p:cNvPr>
          <p:cNvSpPr txBox="1"/>
          <p:nvPr/>
        </p:nvSpPr>
        <p:spPr>
          <a:xfrm>
            <a:off x="5761171" y="3891609"/>
            <a:ext cx="26917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LDR R1, var1 </a:t>
            </a:r>
          </a:p>
          <a:p>
            <a:r>
              <a:rPr lang="en-US" dirty="0"/>
              <a:t>violates var1 &lt;= PC + 4095.</a:t>
            </a:r>
          </a:p>
          <a:p>
            <a:endParaRPr lang="en-US" dirty="0"/>
          </a:p>
          <a:p>
            <a:r>
              <a:rPr lang="en-US" dirty="0"/>
              <a:t>Instead</a:t>
            </a:r>
          </a:p>
          <a:p>
            <a:r>
              <a:rPr lang="en-US" dirty="0"/>
              <a:t>LDR R1, =var1</a:t>
            </a:r>
          </a:p>
          <a:p>
            <a:r>
              <a:rPr lang="en-US" dirty="0"/>
              <a:t>LDR R0, [R1]</a:t>
            </a:r>
          </a:p>
        </p:txBody>
      </p:sp>
    </p:spTree>
    <p:extLst>
      <p:ext uri="{BB962C8B-B14F-4D97-AF65-F5344CB8AC3E}">
        <p14:creationId xmlns:p14="http://schemas.microsoft.com/office/powerpoint/2010/main" val="1108181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44B0C439-5BC1-8E40-BF84-B264283258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2133600"/>
            <a:ext cx="3690726" cy="4038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A792B1-FBD6-6D4B-BB95-FC688F30E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PC-Relative Addressing 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14337B-5960-F542-8740-87E3D0432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2D4945-5133-024E-A100-D6F1D4E22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A0692-D8A7-6449-AFDA-39F843E04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10</a:t>
            </a:fld>
            <a:endParaRPr lang="en-US" altLang="ko-KR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0EC1C35-9DB8-DE47-813F-BDD32622D7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133600"/>
            <a:ext cx="3861054" cy="206916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7E8D740-81D0-5543-9229-12BC78245D2F}"/>
              </a:ext>
            </a:extLst>
          </p:cNvPr>
          <p:cNvSpPr/>
          <p:nvPr/>
        </p:nvSpPr>
        <p:spPr>
          <a:xfrm>
            <a:off x="485067" y="2133600"/>
            <a:ext cx="3690726" cy="609600"/>
          </a:xfrm>
          <a:prstGeom prst="rect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CCE00B-8621-1849-BC27-8CA0E4AA721C}"/>
              </a:ext>
            </a:extLst>
          </p:cNvPr>
          <p:cNvSpPr/>
          <p:nvPr/>
        </p:nvSpPr>
        <p:spPr>
          <a:xfrm>
            <a:off x="475128" y="3525354"/>
            <a:ext cx="3690726" cy="677408"/>
          </a:xfrm>
          <a:prstGeom prst="rect">
            <a:avLst/>
          </a:prstGeom>
          <a:solidFill>
            <a:schemeClr val="accent6">
              <a:lumMod val="20000"/>
              <a:lumOff val="80000"/>
              <a:alpha val="10000"/>
            </a:scheme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EACFAE3-3D5A-C740-A8F6-CA76A9C31B45}"/>
              </a:ext>
            </a:extLst>
          </p:cNvPr>
          <p:cNvSpPr/>
          <p:nvPr/>
        </p:nvSpPr>
        <p:spPr>
          <a:xfrm>
            <a:off x="483131" y="2736352"/>
            <a:ext cx="3690726" cy="782153"/>
          </a:xfrm>
          <a:prstGeom prst="rect">
            <a:avLst/>
          </a:prstGeom>
          <a:solidFill>
            <a:srgbClr val="92D050">
              <a:alpha val="1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E531B8-8310-CD4A-9C97-7FDE1B83BEB2}"/>
              </a:ext>
            </a:extLst>
          </p:cNvPr>
          <p:cNvSpPr txBox="1"/>
          <p:nvPr/>
        </p:nvSpPr>
        <p:spPr>
          <a:xfrm>
            <a:off x="1441174" y="1728307"/>
            <a:ext cx="1583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Assembly code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2018DF0-976E-7442-BC9E-80CF747684DD}"/>
              </a:ext>
            </a:extLst>
          </p:cNvPr>
          <p:cNvSpPr txBox="1"/>
          <p:nvPr/>
        </p:nvSpPr>
        <p:spPr>
          <a:xfrm>
            <a:off x="6477000" y="1728307"/>
            <a:ext cx="151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Machine code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CEEC7D4-52F9-6C49-B003-AB5D12D6BE4C}"/>
              </a:ext>
            </a:extLst>
          </p:cNvPr>
          <p:cNvSpPr txBox="1"/>
          <p:nvPr/>
        </p:nvSpPr>
        <p:spPr>
          <a:xfrm>
            <a:off x="4284158" y="2097639"/>
            <a:ext cx="9414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Vector table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AF59C4B1-6C8F-814B-99C3-FF8ECB34AC4D}"/>
              </a:ext>
            </a:extLst>
          </p:cNvPr>
          <p:cNvSpPr/>
          <p:nvPr/>
        </p:nvSpPr>
        <p:spPr>
          <a:xfrm>
            <a:off x="4284158" y="2374638"/>
            <a:ext cx="983581" cy="99212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69737FA-2B33-A64D-AD84-2856E7E51BEE}"/>
              </a:ext>
            </a:extLst>
          </p:cNvPr>
          <p:cNvSpPr txBox="1"/>
          <p:nvPr/>
        </p:nvSpPr>
        <p:spPr>
          <a:xfrm>
            <a:off x="4175793" y="3898086"/>
            <a:ext cx="10718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Main program</a:t>
            </a: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300FD67-8778-8B49-BBBC-AF594BE63729}"/>
              </a:ext>
            </a:extLst>
          </p:cNvPr>
          <p:cNvSpPr/>
          <p:nvPr/>
        </p:nvSpPr>
        <p:spPr>
          <a:xfrm>
            <a:off x="4800600" y="3015988"/>
            <a:ext cx="490245" cy="99212"/>
          </a:xfrm>
          <a:prstGeom prst="rightArrow">
            <a:avLst/>
          </a:prstGeom>
          <a:solidFill>
            <a:schemeClr val="accent6">
              <a:alpha val="50000"/>
            </a:scheme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7E93325-7FCC-CD46-9F80-4A0EBAB89066}"/>
              </a:ext>
            </a:extLst>
          </p:cNvPr>
          <p:cNvSpPr/>
          <p:nvPr/>
        </p:nvSpPr>
        <p:spPr>
          <a:xfrm>
            <a:off x="4800600" y="3030246"/>
            <a:ext cx="45719" cy="929334"/>
          </a:xfrm>
          <a:prstGeom prst="rect">
            <a:avLst/>
          </a:prstGeom>
          <a:solidFill>
            <a:schemeClr val="accent6">
              <a:alpha val="50000"/>
            </a:scheme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A9136B3-A4F9-9B40-8E25-504CA469DB08}"/>
              </a:ext>
            </a:extLst>
          </p:cNvPr>
          <p:cNvSpPr/>
          <p:nvPr/>
        </p:nvSpPr>
        <p:spPr>
          <a:xfrm>
            <a:off x="4165854" y="3913861"/>
            <a:ext cx="680465" cy="45719"/>
          </a:xfrm>
          <a:prstGeom prst="rect">
            <a:avLst/>
          </a:prstGeom>
          <a:solidFill>
            <a:schemeClr val="accent6">
              <a:alpha val="50000"/>
            </a:scheme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1BC02F5-89BF-E240-95C5-AA12C4DB022D}"/>
              </a:ext>
            </a:extLst>
          </p:cNvPr>
          <p:cNvSpPr txBox="1"/>
          <p:nvPr/>
        </p:nvSpPr>
        <p:spPr>
          <a:xfrm rot="1625455">
            <a:off x="4234687" y="3349622"/>
            <a:ext cx="1102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Reset_Handler</a:t>
            </a:r>
            <a:endParaRPr lang="en-US" sz="1200" dirty="0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F01BF813-282A-9547-85A9-ED9F1EF4B163}"/>
              </a:ext>
            </a:extLst>
          </p:cNvPr>
          <p:cNvSpPr/>
          <p:nvPr/>
        </p:nvSpPr>
        <p:spPr>
          <a:xfrm rot="1580238">
            <a:off x="4201327" y="3561411"/>
            <a:ext cx="983581" cy="76200"/>
          </a:xfrm>
          <a:prstGeom prst="rightArrow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625DD6FD-BDA5-5349-A004-613B49059BBA}"/>
              </a:ext>
            </a:extLst>
          </p:cNvPr>
          <p:cNvSpPr/>
          <p:nvPr/>
        </p:nvSpPr>
        <p:spPr>
          <a:xfrm>
            <a:off x="835062" y="2266122"/>
            <a:ext cx="1422224" cy="483704"/>
          </a:xfrm>
          <a:custGeom>
            <a:avLst/>
            <a:gdLst>
              <a:gd name="connsiteX0" fmla="*/ 1351547 w 1422224"/>
              <a:gd name="connsiteY0" fmla="*/ 0 h 483704"/>
              <a:gd name="connsiteX1" fmla="*/ 1391303 w 1422224"/>
              <a:gd name="connsiteY1" fmla="*/ 119269 h 483704"/>
              <a:gd name="connsiteX2" fmla="*/ 953981 w 1422224"/>
              <a:gd name="connsiteY2" fmla="*/ 225287 h 483704"/>
              <a:gd name="connsiteX3" fmla="*/ 351008 w 1422224"/>
              <a:gd name="connsiteY3" fmla="*/ 238539 h 483704"/>
              <a:gd name="connsiteX4" fmla="*/ 46208 w 1422224"/>
              <a:gd name="connsiteY4" fmla="*/ 351182 h 483704"/>
              <a:gd name="connsiteX5" fmla="*/ 6451 w 1422224"/>
              <a:gd name="connsiteY5" fmla="*/ 483704 h 483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2224" h="483704">
                <a:moveTo>
                  <a:pt x="1351547" y="0"/>
                </a:moveTo>
                <a:cubicBezTo>
                  <a:pt x="1404555" y="40860"/>
                  <a:pt x="1457564" y="81721"/>
                  <a:pt x="1391303" y="119269"/>
                </a:cubicBezTo>
                <a:cubicBezTo>
                  <a:pt x="1325042" y="156817"/>
                  <a:pt x="1127363" y="205409"/>
                  <a:pt x="953981" y="225287"/>
                </a:cubicBezTo>
                <a:cubicBezTo>
                  <a:pt x="780599" y="245165"/>
                  <a:pt x="502303" y="217557"/>
                  <a:pt x="351008" y="238539"/>
                </a:cubicBezTo>
                <a:cubicBezTo>
                  <a:pt x="199712" y="259522"/>
                  <a:pt x="103634" y="310321"/>
                  <a:pt x="46208" y="351182"/>
                </a:cubicBezTo>
                <a:cubicBezTo>
                  <a:pt x="-11218" y="392043"/>
                  <a:pt x="-2384" y="437873"/>
                  <a:pt x="6451" y="483704"/>
                </a:cubicBezTo>
              </a:path>
            </a:pathLst>
          </a:custGeom>
          <a:noFill/>
          <a:ln w="1270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A54ED188-30E9-D540-A67A-77B63F5E2E39}"/>
              </a:ext>
            </a:extLst>
          </p:cNvPr>
          <p:cNvSpPr/>
          <p:nvPr/>
        </p:nvSpPr>
        <p:spPr>
          <a:xfrm>
            <a:off x="1058481" y="3320676"/>
            <a:ext cx="1152488" cy="225287"/>
          </a:xfrm>
          <a:custGeom>
            <a:avLst/>
            <a:gdLst>
              <a:gd name="connsiteX0" fmla="*/ 1057482 w 1152488"/>
              <a:gd name="connsiteY0" fmla="*/ 0 h 225287"/>
              <a:gd name="connsiteX1" fmla="*/ 1130369 w 1152488"/>
              <a:gd name="connsiteY1" fmla="*/ 106018 h 225287"/>
              <a:gd name="connsiteX2" fmla="*/ 712926 w 1152488"/>
              <a:gd name="connsiteY2" fmla="*/ 132522 h 225287"/>
              <a:gd name="connsiteX3" fmla="*/ 96700 w 1152488"/>
              <a:gd name="connsiteY3" fmla="*/ 139148 h 225287"/>
              <a:gd name="connsiteX4" fmla="*/ 10561 w 1152488"/>
              <a:gd name="connsiteY4" fmla="*/ 225287 h 22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488" h="225287">
                <a:moveTo>
                  <a:pt x="1057482" y="0"/>
                </a:moveTo>
                <a:cubicBezTo>
                  <a:pt x="1122638" y="41965"/>
                  <a:pt x="1187795" y="83931"/>
                  <a:pt x="1130369" y="106018"/>
                </a:cubicBezTo>
                <a:cubicBezTo>
                  <a:pt x="1072943" y="128105"/>
                  <a:pt x="885204" y="127000"/>
                  <a:pt x="712926" y="132522"/>
                </a:cubicBezTo>
                <a:cubicBezTo>
                  <a:pt x="540648" y="138044"/>
                  <a:pt x="213761" y="123687"/>
                  <a:pt x="96700" y="139148"/>
                </a:cubicBezTo>
                <a:cubicBezTo>
                  <a:pt x="-20361" y="154609"/>
                  <a:pt x="-4900" y="189948"/>
                  <a:pt x="10561" y="225287"/>
                </a:cubicBezTo>
              </a:path>
            </a:pathLst>
          </a:custGeom>
          <a:noFill/>
          <a:ln w="12700">
            <a:solidFill>
              <a:srgbClr val="92D05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31A22314-1D3C-BF43-B490-5335455E822D}"/>
              </a:ext>
            </a:extLst>
          </p:cNvPr>
          <p:cNvSpPr/>
          <p:nvPr/>
        </p:nvSpPr>
        <p:spPr>
          <a:xfrm>
            <a:off x="5890591" y="2425148"/>
            <a:ext cx="2153512" cy="1477617"/>
          </a:xfrm>
          <a:custGeom>
            <a:avLst/>
            <a:gdLst>
              <a:gd name="connsiteX0" fmla="*/ 1934818 w 2153512"/>
              <a:gd name="connsiteY0" fmla="*/ 0 h 1477617"/>
              <a:gd name="connsiteX1" fmla="*/ 2133600 w 2153512"/>
              <a:gd name="connsiteY1" fmla="*/ 278295 h 1477617"/>
              <a:gd name="connsiteX2" fmla="*/ 1504122 w 2153512"/>
              <a:gd name="connsiteY2" fmla="*/ 364435 h 1477617"/>
              <a:gd name="connsiteX3" fmla="*/ 496957 w 2153512"/>
              <a:gd name="connsiteY3" fmla="*/ 523461 h 1477617"/>
              <a:gd name="connsiteX4" fmla="*/ 112644 w 2153512"/>
              <a:gd name="connsiteY4" fmla="*/ 907774 h 1477617"/>
              <a:gd name="connsiteX5" fmla="*/ 0 w 2153512"/>
              <a:gd name="connsiteY5" fmla="*/ 1477617 h 1477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3512" h="1477617">
                <a:moveTo>
                  <a:pt x="1934818" y="0"/>
                </a:moveTo>
                <a:cubicBezTo>
                  <a:pt x="2070100" y="108778"/>
                  <a:pt x="2205383" y="217556"/>
                  <a:pt x="2133600" y="278295"/>
                </a:cubicBezTo>
                <a:cubicBezTo>
                  <a:pt x="2061817" y="339034"/>
                  <a:pt x="1504122" y="364435"/>
                  <a:pt x="1504122" y="364435"/>
                </a:cubicBezTo>
                <a:cubicBezTo>
                  <a:pt x="1231348" y="405296"/>
                  <a:pt x="728870" y="432905"/>
                  <a:pt x="496957" y="523461"/>
                </a:cubicBezTo>
                <a:cubicBezTo>
                  <a:pt x="265044" y="614018"/>
                  <a:pt x="195470" y="748748"/>
                  <a:pt x="112644" y="907774"/>
                </a:cubicBezTo>
                <a:cubicBezTo>
                  <a:pt x="29818" y="1066800"/>
                  <a:pt x="14909" y="1272208"/>
                  <a:pt x="0" y="1477617"/>
                </a:cubicBezTo>
              </a:path>
            </a:pathLst>
          </a:custGeom>
          <a:noFill/>
          <a:ln w="1270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77400956-CA72-154B-8541-02552113FEF9}"/>
              </a:ext>
            </a:extLst>
          </p:cNvPr>
          <p:cNvSpPr/>
          <p:nvPr/>
        </p:nvSpPr>
        <p:spPr>
          <a:xfrm>
            <a:off x="5844209" y="5334000"/>
            <a:ext cx="2829339" cy="616226"/>
          </a:xfrm>
          <a:custGeom>
            <a:avLst/>
            <a:gdLst>
              <a:gd name="connsiteX0" fmla="*/ 2829339 w 2829339"/>
              <a:gd name="connsiteY0" fmla="*/ 0 h 616226"/>
              <a:gd name="connsiteX1" fmla="*/ 1934817 w 2829339"/>
              <a:gd name="connsiteY1" fmla="*/ 185530 h 616226"/>
              <a:gd name="connsiteX2" fmla="*/ 596348 w 2829339"/>
              <a:gd name="connsiteY2" fmla="*/ 231913 h 616226"/>
              <a:gd name="connsiteX3" fmla="*/ 112643 w 2829339"/>
              <a:gd name="connsiteY3" fmla="*/ 351183 h 616226"/>
              <a:gd name="connsiteX4" fmla="*/ 0 w 2829339"/>
              <a:gd name="connsiteY4" fmla="*/ 616226 h 61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9339" h="616226">
                <a:moveTo>
                  <a:pt x="2829339" y="0"/>
                </a:moveTo>
                <a:cubicBezTo>
                  <a:pt x="2568160" y="73439"/>
                  <a:pt x="2306982" y="146878"/>
                  <a:pt x="1934817" y="185530"/>
                </a:cubicBezTo>
                <a:cubicBezTo>
                  <a:pt x="1562652" y="224182"/>
                  <a:pt x="900044" y="204304"/>
                  <a:pt x="596348" y="231913"/>
                </a:cubicBezTo>
                <a:cubicBezTo>
                  <a:pt x="292652" y="259522"/>
                  <a:pt x="212034" y="287131"/>
                  <a:pt x="112643" y="351183"/>
                </a:cubicBezTo>
                <a:cubicBezTo>
                  <a:pt x="13252" y="415235"/>
                  <a:pt x="6626" y="515730"/>
                  <a:pt x="0" y="616226"/>
                </a:cubicBezTo>
              </a:path>
            </a:pathLst>
          </a:custGeom>
          <a:noFill/>
          <a:ln w="12700">
            <a:solidFill>
              <a:srgbClr val="92D05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611F9F53-5954-CD4D-A4F7-FD4E018F8B0A}"/>
              </a:ext>
            </a:extLst>
          </p:cNvPr>
          <p:cNvSpPr/>
          <p:nvPr/>
        </p:nvSpPr>
        <p:spPr>
          <a:xfrm>
            <a:off x="7500730" y="5360504"/>
            <a:ext cx="590223" cy="642731"/>
          </a:xfrm>
          <a:custGeom>
            <a:avLst/>
            <a:gdLst>
              <a:gd name="connsiteX0" fmla="*/ 271670 w 590223"/>
              <a:gd name="connsiteY0" fmla="*/ 642731 h 642731"/>
              <a:gd name="connsiteX1" fmla="*/ 583096 w 590223"/>
              <a:gd name="connsiteY1" fmla="*/ 371061 h 642731"/>
              <a:gd name="connsiteX2" fmla="*/ 0 w 590223"/>
              <a:gd name="connsiteY2" fmla="*/ 0 h 642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0223" h="642731">
                <a:moveTo>
                  <a:pt x="271670" y="642731"/>
                </a:moveTo>
                <a:cubicBezTo>
                  <a:pt x="450022" y="560457"/>
                  <a:pt x="628374" y="478183"/>
                  <a:pt x="583096" y="371061"/>
                </a:cubicBezTo>
                <a:cubicBezTo>
                  <a:pt x="537818" y="263939"/>
                  <a:pt x="268909" y="131969"/>
                  <a:pt x="0" y="0"/>
                </a:cubicBezTo>
              </a:path>
            </a:pathLst>
          </a:custGeom>
          <a:noFill/>
          <a:ln w="12700">
            <a:solidFill>
              <a:srgbClr val="92D05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19C39BEE-1ECE-CD43-A478-A0AC1D08276F}"/>
              </a:ext>
            </a:extLst>
          </p:cNvPr>
          <p:cNvSpPr/>
          <p:nvPr/>
        </p:nvSpPr>
        <p:spPr>
          <a:xfrm>
            <a:off x="5522002" y="2842591"/>
            <a:ext cx="1766694" cy="2537792"/>
          </a:xfrm>
          <a:custGeom>
            <a:avLst/>
            <a:gdLst>
              <a:gd name="connsiteX0" fmla="*/ 1766694 w 1766694"/>
              <a:gd name="connsiteY0" fmla="*/ 2537792 h 2537792"/>
              <a:gd name="connsiteX1" fmla="*/ 136676 w 1766694"/>
              <a:gd name="connsiteY1" fmla="*/ 1457739 h 2537792"/>
              <a:gd name="connsiteX2" fmla="*/ 202937 w 1766694"/>
              <a:gd name="connsiteY2" fmla="*/ 0 h 2537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6694" h="2537792">
                <a:moveTo>
                  <a:pt x="1766694" y="2537792"/>
                </a:moveTo>
                <a:cubicBezTo>
                  <a:pt x="1081998" y="2209248"/>
                  <a:pt x="397302" y="1880704"/>
                  <a:pt x="136676" y="1457739"/>
                </a:cubicBezTo>
                <a:cubicBezTo>
                  <a:pt x="-123950" y="1034774"/>
                  <a:pt x="39493" y="517387"/>
                  <a:pt x="202937" y="0"/>
                </a:cubicBezTo>
              </a:path>
            </a:pathLst>
          </a:custGeom>
          <a:noFill/>
          <a:ln w="12700">
            <a:solidFill>
              <a:srgbClr val="92D05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30D1D436-D9C5-9644-8948-33BE0C3EF532}"/>
              </a:ext>
            </a:extLst>
          </p:cNvPr>
          <p:cNvSpPr/>
          <p:nvPr/>
        </p:nvSpPr>
        <p:spPr>
          <a:xfrm>
            <a:off x="7812157" y="3193774"/>
            <a:ext cx="803052" cy="483704"/>
          </a:xfrm>
          <a:custGeom>
            <a:avLst/>
            <a:gdLst>
              <a:gd name="connsiteX0" fmla="*/ 801756 w 803052"/>
              <a:gd name="connsiteY0" fmla="*/ 0 h 483704"/>
              <a:gd name="connsiteX1" fmla="*/ 675860 w 803052"/>
              <a:gd name="connsiteY1" fmla="*/ 278296 h 483704"/>
              <a:gd name="connsiteX2" fmla="*/ 0 w 803052"/>
              <a:gd name="connsiteY2" fmla="*/ 483704 h 483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3052" h="483704">
                <a:moveTo>
                  <a:pt x="801756" y="0"/>
                </a:moveTo>
                <a:cubicBezTo>
                  <a:pt x="805621" y="98839"/>
                  <a:pt x="809486" y="197679"/>
                  <a:pt x="675860" y="278296"/>
                </a:cubicBezTo>
                <a:cubicBezTo>
                  <a:pt x="542234" y="358913"/>
                  <a:pt x="271117" y="421308"/>
                  <a:pt x="0" y="483704"/>
                </a:cubicBezTo>
              </a:path>
            </a:pathLst>
          </a:custGeom>
          <a:noFill/>
          <a:ln w="12700">
            <a:solidFill>
              <a:schemeClr val="accent6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0D8ED46E-8262-6342-A18D-FE2A5237096A}"/>
              </a:ext>
            </a:extLst>
          </p:cNvPr>
          <p:cNvSpPr/>
          <p:nvPr/>
        </p:nvSpPr>
        <p:spPr>
          <a:xfrm>
            <a:off x="7281772" y="3180522"/>
            <a:ext cx="112941" cy="477078"/>
          </a:xfrm>
          <a:custGeom>
            <a:avLst/>
            <a:gdLst>
              <a:gd name="connsiteX0" fmla="*/ 112941 w 112941"/>
              <a:gd name="connsiteY0" fmla="*/ 477078 h 477078"/>
              <a:gd name="connsiteX1" fmla="*/ 298 w 112941"/>
              <a:gd name="connsiteY1" fmla="*/ 185530 h 477078"/>
              <a:gd name="connsiteX2" fmla="*/ 86437 w 112941"/>
              <a:gd name="connsiteY2" fmla="*/ 0 h 47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941" h="477078">
                <a:moveTo>
                  <a:pt x="112941" y="477078"/>
                </a:moveTo>
                <a:cubicBezTo>
                  <a:pt x="58828" y="371060"/>
                  <a:pt x="4715" y="265043"/>
                  <a:pt x="298" y="185530"/>
                </a:cubicBezTo>
                <a:cubicBezTo>
                  <a:pt x="-4119" y="106017"/>
                  <a:pt x="41159" y="53008"/>
                  <a:pt x="86437" y="0"/>
                </a:cubicBezTo>
              </a:path>
            </a:pathLst>
          </a:custGeom>
          <a:noFill/>
          <a:ln w="12700">
            <a:solidFill>
              <a:schemeClr val="accent6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F9A2B84-00D4-4E4D-8BEE-E63A62C93B46}"/>
              </a:ext>
            </a:extLst>
          </p:cNvPr>
          <p:cNvSpPr/>
          <p:nvPr/>
        </p:nvSpPr>
        <p:spPr>
          <a:xfrm>
            <a:off x="5334000" y="2133600"/>
            <a:ext cx="3690726" cy="457200"/>
          </a:xfrm>
          <a:prstGeom prst="rect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9AF7E90-277A-654C-815E-57D1FE280CF3}"/>
              </a:ext>
            </a:extLst>
          </p:cNvPr>
          <p:cNvSpPr/>
          <p:nvPr/>
        </p:nvSpPr>
        <p:spPr>
          <a:xfrm>
            <a:off x="5334000" y="2595078"/>
            <a:ext cx="3690726" cy="1214921"/>
          </a:xfrm>
          <a:prstGeom prst="rect">
            <a:avLst/>
          </a:prstGeom>
          <a:solidFill>
            <a:schemeClr val="accent6">
              <a:lumMod val="20000"/>
              <a:lumOff val="80000"/>
              <a:alpha val="10000"/>
            </a:scheme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368EEB2-4AD5-6A4E-BE50-F99F03635A09}"/>
              </a:ext>
            </a:extLst>
          </p:cNvPr>
          <p:cNvSpPr/>
          <p:nvPr/>
        </p:nvSpPr>
        <p:spPr>
          <a:xfrm>
            <a:off x="5334000" y="3809999"/>
            <a:ext cx="3690726" cy="1905001"/>
          </a:xfrm>
          <a:prstGeom prst="rect">
            <a:avLst/>
          </a:prstGeom>
          <a:solidFill>
            <a:srgbClr val="92D050">
              <a:alpha val="1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89541AE-E25F-114A-800F-6ED663CF0025}"/>
              </a:ext>
            </a:extLst>
          </p:cNvPr>
          <p:cNvSpPr/>
          <p:nvPr/>
        </p:nvSpPr>
        <p:spPr>
          <a:xfrm>
            <a:off x="5334000" y="5715000"/>
            <a:ext cx="3690726" cy="457200"/>
          </a:xfrm>
          <a:prstGeom prst="rect">
            <a:avLst/>
          </a:prstGeom>
          <a:solidFill>
            <a:srgbClr val="92D050">
              <a:alpha val="1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3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B61A76C-DBF9-9B4F-A329-31CDC60A851F}"/>
              </a:ext>
            </a:extLst>
          </p:cNvPr>
          <p:cNvSpPr/>
          <p:nvPr/>
        </p:nvSpPr>
        <p:spPr>
          <a:xfrm>
            <a:off x="457200" y="3733800"/>
            <a:ext cx="2708275" cy="1295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406868-31DC-9344-AB8E-CC0EAD104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Literal Pool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1BF08-9423-0344-832B-6E7A09CBCB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  <a:p>
            <a:pPr marL="0" indent="0">
              <a:buNone/>
            </a:pPr>
            <a:r>
              <a:rPr lang="en-US" sz="2000" dirty="0"/>
              <a:t>Your main program may have long code so that PC-relative addressing can’t allocate a space to maintain some literals within +/-4095 bytes from the current PC.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__main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xxx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yyy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LDR R1, =0x77556655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stop B stop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96308-3B5B-944D-9BDF-691D68806B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4B68E2-D61B-A046-933A-67E568B3F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883BA-4390-5946-AA5F-70C842C14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69AEB7-CD94-AF4D-BF1C-365047408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2A18A5-4C2C-4EE1-920D-EDA3AE86945E}" type="slidenum">
              <a:rPr lang="ko-KR" altLang="en-US" smtClean="0"/>
              <a:pPr>
                <a:defRPr/>
              </a:pPr>
              <a:t>11</a:t>
            </a:fld>
            <a:endParaRPr lang="en-US" altLang="ko-K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7A0BA9-39BD-0B4A-A10A-8A09608DE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6913" y="2110581"/>
            <a:ext cx="3779887" cy="3581400"/>
          </a:xfrm>
          <a:prstGeom prst="rect">
            <a:avLst/>
          </a:prstGeom>
        </p:spPr>
      </p:pic>
      <p:sp>
        <p:nvSpPr>
          <p:cNvPr id="10" name="Right Brace 9">
            <a:extLst>
              <a:ext uri="{FF2B5EF4-FFF2-40B4-BE49-F238E27FC236}">
                <a16:creationId xmlns:a16="http://schemas.microsoft.com/office/drawing/2014/main" id="{B1A47267-955D-BC4B-81FD-7F8217A8C143}"/>
              </a:ext>
            </a:extLst>
          </p:cNvPr>
          <p:cNvSpPr/>
          <p:nvPr/>
        </p:nvSpPr>
        <p:spPr>
          <a:xfrm>
            <a:off x="3200400" y="4343400"/>
            <a:ext cx="304800" cy="685800"/>
          </a:xfrm>
          <a:prstGeom prst="rightBrac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E04268-C6C7-EC41-AAF9-22ABB7650919}"/>
              </a:ext>
            </a:extLst>
          </p:cNvPr>
          <p:cNvSpPr txBox="1"/>
          <p:nvPr/>
        </p:nvSpPr>
        <p:spPr>
          <a:xfrm>
            <a:off x="3540125" y="4501634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 4096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417444-3544-6742-9198-1F81C3DF86CC}"/>
              </a:ext>
            </a:extLst>
          </p:cNvPr>
          <p:cNvSpPr txBox="1"/>
          <p:nvPr/>
        </p:nvSpPr>
        <p:spPr>
          <a:xfrm>
            <a:off x="434157" y="5009207"/>
            <a:ext cx="289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Assembler can’t allocate a space for 0x77556655 here.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8DCAEA-442F-D542-B3F5-5BCF7DF55F55}"/>
              </a:ext>
            </a:extLst>
          </p:cNvPr>
          <p:cNvSpPr txBox="1"/>
          <p:nvPr/>
        </p:nvSpPr>
        <p:spPr>
          <a:xfrm>
            <a:off x="4906912" y="5718658"/>
            <a:ext cx="38560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Manually insert LTORG (literal pool) within 4096 bytes from PC right after B or BX, (i.e. no code after these won’t be executed)</a:t>
            </a:r>
          </a:p>
        </p:txBody>
      </p:sp>
    </p:spTree>
    <p:extLst>
      <p:ext uri="{BB962C8B-B14F-4D97-AF65-F5344CB8AC3E}">
        <p14:creationId xmlns:p14="http://schemas.microsoft.com/office/powerpoint/2010/main" val="2158813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A1853-F5C1-5A43-99E1-B48A77573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LDR and ADR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48268-1797-5B47-9AAF-C74767463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62201"/>
            <a:ext cx="4038600" cy="990599"/>
          </a:xfrm>
        </p:spPr>
        <p:txBody>
          <a:bodyPr/>
          <a:lstStyle/>
          <a:p>
            <a:r>
              <a:rPr lang="en-US" sz="2400" dirty="0"/>
              <a:t>LDR R8, =data6</a:t>
            </a:r>
          </a:p>
          <a:p>
            <a:r>
              <a:rPr lang="en-US" sz="2400" dirty="0"/>
              <a:t>data6 DCD 0x2233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CAF34-AABE-F049-B94B-A1B921F93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2362201"/>
            <a:ext cx="4038600" cy="1371600"/>
          </a:xfrm>
        </p:spPr>
        <p:txBody>
          <a:bodyPr/>
          <a:lstStyle/>
          <a:p>
            <a:r>
              <a:rPr lang="en-US" sz="2400" dirty="0"/>
              <a:t>ADR R8, data6</a:t>
            </a:r>
          </a:p>
          <a:p>
            <a:r>
              <a:rPr lang="en-US" sz="2400" dirty="0"/>
              <a:t>; @address 0x2233</a:t>
            </a:r>
          </a:p>
          <a:p>
            <a:r>
              <a:rPr lang="en-US" sz="2400" dirty="0"/>
              <a:t>data6 SPACE 4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62F74C-9B93-6840-A30C-8E351FD10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196A74-CD69-8D4A-97B4-E6CAF1175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0B0F27-20DF-304E-96A9-895DF22EB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2A18A5-4C2C-4EE1-920D-EDA3AE86945E}" type="slidenum">
              <a:rPr lang="ko-KR" altLang="en-US" smtClean="0"/>
              <a:pPr>
                <a:defRPr/>
              </a:pPr>
              <a:t>12</a:t>
            </a:fld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A5E746-1E90-B54D-8D64-615657831CCE}"/>
              </a:ext>
            </a:extLst>
          </p:cNvPr>
          <p:cNvSpPr txBox="1"/>
          <p:nvPr/>
        </p:nvSpPr>
        <p:spPr>
          <a:xfrm>
            <a:off x="1704388" y="1750367"/>
            <a:ext cx="5735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The same operation: loading 0x2233 into R8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1F01A0-2518-AD43-8883-E2FACFD93CF6}"/>
              </a:ext>
            </a:extLst>
          </p:cNvPr>
          <p:cNvSpPr txBox="1"/>
          <p:nvPr/>
        </p:nvSpPr>
        <p:spPr>
          <a:xfrm>
            <a:off x="2895600" y="3678446"/>
            <a:ext cx="2660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Difference includes: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7EAE447-31BF-1740-986E-D9289B918197}"/>
              </a:ext>
            </a:extLst>
          </p:cNvPr>
          <p:cNvSpPr txBox="1">
            <a:spLocks/>
          </p:cNvSpPr>
          <p:nvPr/>
        </p:nvSpPr>
        <p:spPr bwMode="auto">
          <a:xfrm>
            <a:off x="460513" y="4137421"/>
            <a:ext cx="403860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400" kern="0" dirty="0"/>
              <a:t>Need 8 bytes</a:t>
            </a:r>
          </a:p>
          <a:p>
            <a:pPr lvl="1"/>
            <a:r>
              <a:rPr lang="en-US" sz="2000" kern="0" dirty="0"/>
              <a:t>4 bytes: encoding the LDR</a:t>
            </a:r>
          </a:p>
          <a:p>
            <a:pPr lvl="1"/>
            <a:r>
              <a:rPr lang="en-US" sz="2000" kern="0" dirty="0"/>
              <a:t>4 bytes: 0x00002233</a:t>
            </a:r>
          </a:p>
          <a:p>
            <a:r>
              <a:rPr lang="en-US" sz="2400" kern="0" dirty="0"/>
              <a:t>data6 may be 0x200F4000</a:t>
            </a:r>
          </a:p>
          <a:p>
            <a:pPr marL="0" indent="0">
              <a:buFont typeface="Arial" charset="0"/>
              <a:buNone/>
            </a:pPr>
            <a:endParaRPr lang="en-US" sz="2400" kern="0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D420090-F22A-244D-814F-14E2435C35BA}"/>
              </a:ext>
            </a:extLst>
          </p:cNvPr>
          <p:cNvSpPr txBox="1">
            <a:spLocks/>
          </p:cNvSpPr>
          <p:nvPr/>
        </p:nvSpPr>
        <p:spPr bwMode="auto">
          <a:xfrm>
            <a:off x="4644887" y="4242606"/>
            <a:ext cx="4038600" cy="1929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400" kern="0" dirty="0"/>
              <a:t>Need 4 bytes only</a:t>
            </a:r>
          </a:p>
          <a:p>
            <a:pPr lvl="1"/>
            <a:r>
              <a:rPr lang="en-US" sz="2000" kern="0" dirty="0"/>
              <a:t>encoding the ADR with data6</a:t>
            </a:r>
          </a:p>
          <a:p>
            <a:pPr lvl="1"/>
            <a:endParaRPr lang="en-US" sz="2000" kern="0" dirty="0"/>
          </a:p>
          <a:p>
            <a:r>
              <a:rPr lang="en-US" sz="2400" kern="0" dirty="0"/>
              <a:t>data6 (0x2233) must be in 4095 from PC</a:t>
            </a:r>
          </a:p>
        </p:txBody>
      </p:sp>
    </p:spTree>
    <p:extLst>
      <p:ext uri="{BB962C8B-B14F-4D97-AF65-F5344CB8AC3E}">
        <p14:creationId xmlns:p14="http://schemas.microsoft.com/office/powerpoint/2010/main" val="799674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AF57D-6866-E64A-9444-1462FE0DE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LDM/STM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713845-B818-C445-AEEA-B6223C654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71D09B-4560-8B47-AA00-3ECAD46AE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4B8A8C-6412-3443-A109-4933B3095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13</a:t>
            </a:fld>
            <a:endParaRPr lang="en-US" altLang="ko-KR"/>
          </a:p>
        </p:txBody>
      </p:sp>
      <p:graphicFrame>
        <p:nvGraphicFramePr>
          <p:cNvPr id="6" name="Table 10">
            <a:extLst>
              <a:ext uri="{FF2B5EF4-FFF2-40B4-BE49-F238E27FC236}">
                <a16:creationId xmlns:a16="http://schemas.microsoft.com/office/drawing/2014/main" id="{C6C2A794-3B43-1441-B91D-698D1718B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6796906"/>
              </p:ext>
            </p:extLst>
          </p:nvPr>
        </p:nvGraphicFramePr>
        <p:xfrm>
          <a:off x="526774" y="1397000"/>
          <a:ext cx="8458200" cy="469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val="3255282829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785216752"/>
                    </a:ext>
                  </a:extLst>
                </a:gridCol>
                <a:gridCol w="1238250">
                  <a:extLst>
                    <a:ext uri="{9D8B030D-6E8A-4147-A177-3AD203B41FA5}">
                      <a16:colId xmlns:a16="http://schemas.microsoft.com/office/drawing/2014/main" val="2970497006"/>
                    </a:ext>
                  </a:extLst>
                </a:gridCol>
                <a:gridCol w="2114550">
                  <a:extLst>
                    <a:ext uri="{9D8B030D-6E8A-4147-A177-3AD203B41FA5}">
                      <a16:colId xmlns:a16="http://schemas.microsoft.com/office/drawing/2014/main" val="19207932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Assembly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43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STMDB{</a:t>
                      </a:r>
                      <a:r>
                        <a:rPr lang="en-US" sz="1000" dirty="0" err="1"/>
                        <a:t>cond</a:t>
                      </a:r>
                      <a:r>
                        <a:rPr lang="en-US" sz="1000" dirty="0"/>
                        <a:t>} Rd{!}, registers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Store multiple words into the memory address specified by Rd.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The memory address decremented before each access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Order: R15 </a:t>
                      </a:r>
                      <a:r>
                        <a:rPr lang="en-US" sz="1000" dirty="0">
                          <a:sym typeface="Wingdings" pitchFamily="2" charset="2"/>
                        </a:rPr>
                        <a:t> R0</a:t>
                      </a:r>
                      <a:endParaRPr lang="en-US" sz="1000" dirty="0"/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With !, Rd is decremented accordingly. Otherwise, Rd unchanged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STMDB SP!, registers = PUSH registers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STMDB R0!, {r1-r3}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R0 = 0x2000000C</a:t>
                      </a:r>
                    </a:p>
                    <a:p>
                      <a:r>
                        <a:rPr lang="en-US" sz="1000" dirty="0"/>
                        <a:t>mem[0x2000008] </a:t>
                      </a:r>
                      <a:r>
                        <a:rPr lang="en-US" sz="1000" dirty="0">
                          <a:sym typeface="Wingdings" pitchFamily="2" charset="2"/>
                        </a:rPr>
                        <a:t> R3</a:t>
                      </a:r>
                    </a:p>
                    <a:p>
                      <a:r>
                        <a:rPr lang="en-US" sz="1000" dirty="0"/>
                        <a:t>mem[0x2000004] </a:t>
                      </a:r>
                      <a:r>
                        <a:rPr lang="en-US" sz="1000" dirty="0">
                          <a:sym typeface="Wingdings" pitchFamily="2" charset="2"/>
                        </a:rPr>
                        <a:t> R2</a:t>
                      </a:r>
                    </a:p>
                    <a:p>
                      <a:r>
                        <a:rPr lang="en-US" sz="1000" dirty="0">
                          <a:sym typeface="Wingdings" pitchFamily="2" charset="2"/>
                        </a:rPr>
                        <a:t>mem[0x2000000]  R1</a:t>
                      </a:r>
                    </a:p>
                    <a:p>
                      <a:r>
                        <a:rPr lang="en-US" sz="1000" dirty="0">
                          <a:sym typeface="Wingdings" pitchFamily="2" charset="2"/>
                        </a:rPr>
                        <a:t>R0 = 0x20000000</a:t>
                      </a:r>
                      <a:r>
                        <a:rPr lang="en-US" sz="10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27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LDMIA{</a:t>
                      </a:r>
                      <a:r>
                        <a:rPr lang="en-US" sz="1000" dirty="0" err="1"/>
                        <a:t>cond</a:t>
                      </a:r>
                      <a:r>
                        <a:rPr lang="en-US" sz="1000" dirty="0"/>
                        <a:t>} Rd{!}, registers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Load multiple words from the memory address specified by Rd into registers.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The memory address incremented after each access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Order: R0 </a:t>
                      </a:r>
                      <a:r>
                        <a:rPr lang="en-US" sz="1000" dirty="0">
                          <a:sym typeface="Wingdings" pitchFamily="2" charset="2"/>
                        </a:rPr>
                        <a:t> R15</a:t>
                      </a:r>
                      <a:endParaRPr lang="en-US" sz="1000" dirty="0"/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With !, Rd is incremented accordingly. Otherwise, Rd unchanged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LDMIA SP!, register = POP registers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LDMIA r0!, {r1-r3}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r0 = 0x20000000</a:t>
                      </a:r>
                    </a:p>
                    <a:p>
                      <a:r>
                        <a:rPr lang="en-US" sz="1000" dirty="0">
                          <a:solidFill>
                            <a:srgbClr val="C00000"/>
                          </a:solidFill>
                        </a:rPr>
                        <a:t>R1</a:t>
                      </a:r>
                      <a:r>
                        <a:rPr lang="en-US" sz="1000" dirty="0"/>
                        <a:t> </a:t>
                      </a:r>
                      <a:r>
                        <a:rPr lang="en-US" sz="1000" dirty="0">
                          <a:sym typeface="Wingdings" pitchFamily="2" charset="2"/>
                        </a:rPr>
                        <a:t></a:t>
                      </a:r>
                      <a:r>
                        <a:rPr lang="en-US" sz="1000" dirty="0"/>
                        <a:t> mem[0x20000000]</a:t>
                      </a:r>
                    </a:p>
                    <a:p>
                      <a:r>
                        <a:rPr lang="en-US" sz="1000" dirty="0">
                          <a:solidFill>
                            <a:srgbClr val="C00000"/>
                          </a:solidFill>
                        </a:rPr>
                        <a:t>R2</a:t>
                      </a:r>
                      <a:r>
                        <a:rPr lang="en-US" sz="1000" dirty="0"/>
                        <a:t> </a:t>
                      </a:r>
                      <a:r>
                        <a:rPr lang="en-US" sz="1000" dirty="0">
                          <a:sym typeface="Wingdings" pitchFamily="2" charset="2"/>
                        </a:rPr>
                        <a:t></a:t>
                      </a:r>
                      <a:r>
                        <a:rPr lang="en-US" sz="1000" dirty="0"/>
                        <a:t> mem[0x20000004]</a:t>
                      </a:r>
                    </a:p>
                    <a:p>
                      <a:r>
                        <a:rPr lang="en-US" sz="1000" dirty="0">
                          <a:solidFill>
                            <a:srgbClr val="C00000"/>
                          </a:solidFill>
                        </a:rPr>
                        <a:t>R3</a:t>
                      </a:r>
                      <a:r>
                        <a:rPr lang="en-US" sz="1000" dirty="0"/>
                        <a:t> </a:t>
                      </a:r>
                      <a:r>
                        <a:rPr lang="en-US" sz="1000" dirty="0">
                          <a:sym typeface="Wingdings" pitchFamily="2" charset="2"/>
                        </a:rPr>
                        <a:t></a:t>
                      </a:r>
                      <a:r>
                        <a:rPr lang="en-US" sz="1000" dirty="0"/>
                        <a:t> mem[0x20000008]</a:t>
                      </a:r>
                    </a:p>
                    <a:p>
                      <a:r>
                        <a:rPr lang="en-US" sz="1000" dirty="0"/>
                        <a:t>r0 </a:t>
                      </a:r>
                      <a:r>
                        <a:rPr lang="en-US" sz="1000" dirty="0">
                          <a:sym typeface="Wingdings" pitchFamily="2" charset="2"/>
                        </a:rPr>
                        <a:t> </a:t>
                      </a:r>
                      <a:r>
                        <a:rPr lang="en-US" sz="1000" dirty="0"/>
                        <a:t>0x2000000C</a:t>
                      </a:r>
                    </a:p>
                    <a:p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740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STMIA{</a:t>
                      </a:r>
                      <a:r>
                        <a:rPr lang="en-US" sz="1000" dirty="0" err="1"/>
                        <a:t>cond</a:t>
                      </a:r>
                      <a:r>
                        <a:rPr lang="en-US" sz="1000" dirty="0"/>
                        <a:t>} Rd{!}, registers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Store multiple words into the memory address specified by Rd.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The memory address incremented after each access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Order: R0 </a:t>
                      </a:r>
                      <a:r>
                        <a:rPr lang="en-US" sz="1000" dirty="0">
                          <a:sym typeface="Wingdings" pitchFamily="2" charset="2"/>
                        </a:rPr>
                        <a:t> R15</a:t>
                      </a:r>
                      <a:endParaRPr lang="en-US" sz="1000" dirty="0"/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With !, Rd is decremented accordingly. Otherwise, Rd unchanged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STMIA R8!, {r0-r3}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R0 = 0x20000000</a:t>
                      </a:r>
                    </a:p>
                    <a:p>
                      <a:r>
                        <a:rPr lang="en-US" sz="1000" dirty="0"/>
                        <a:t>mem[0x2000000] </a:t>
                      </a:r>
                      <a:r>
                        <a:rPr lang="en-US" sz="1000" dirty="0">
                          <a:sym typeface="Wingdings" pitchFamily="2" charset="2"/>
                        </a:rPr>
                        <a:t> R1</a:t>
                      </a:r>
                    </a:p>
                    <a:p>
                      <a:r>
                        <a:rPr lang="en-US" sz="1000" dirty="0"/>
                        <a:t>mem[0x2000004] </a:t>
                      </a:r>
                      <a:r>
                        <a:rPr lang="en-US" sz="1000" dirty="0">
                          <a:sym typeface="Wingdings" pitchFamily="2" charset="2"/>
                        </a:rPr>
                        <a:t> R2</a:t>
                      </a:r>
                    </a:p>
                    <a:p>
                      <a:r>
                        <a:rPr lang="en-US" sz="1000" dirty="0">
                          <a:sym typeface="Wingdings" pitchFamily="2" charset="2"/>
                        </a:rPr>
                        <a:t>mem[0x2000008]  R3</a:t>
                      </a:r>
                    </a:p>
                    <a:p>
                      <a:r>
                        <a:rPr lang="en-US" sz="1000" dirty="0">
                          <a:sym typeface="Wingdings" pitchFamily="2" charset="2"/>
                        </a:rPr>
                        <a:t>R0 = 0x2000000C</a:t>
                      </a:r>
                      <a:r>
                        <a:rPr lang="en-US" sz="1000" dirty="0"/>
                        <a:t> </a:t>
                      </a:r>
                    </a:p>
                    <a:p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720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LDMDB{</a:t>
                      </a:r>
                      <a:r>
                        <a:rPr lang="en-US" sz="1000" dirty="0" err="1"/>
                        <a:t>cond</a:t>
                      </a:r>
                      <a:r>
                        <a:rPr lang="en-US" sz="1000" dirty="0"/>
                        <a:t>} Rd{!}, registers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Load multiple words from the memory address specified by Rd into registers.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The memory address decremented before each access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Order: R15 </a:t>
                      </a:r>
                      <a:r>
                        <a:rPr lang="en-US" sz="1000" dirty="0">
                          <a:sym typeface="Wingdings" pitchFamily="2" charset="2"/>
                        </a:rPr>
                        <a:t> R0</a:t>
                      </a:r>
                      <a:endParaRPr lang="en-US" sz="1000" dirty="0"/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With !, Rd is incremented accordingly. Otherwise, Rd unchanged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LDMDB r0!, {r-r3}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r0 = 0x2000000C</a:t>
                      </a:r>
                    </a:p>
                    <a:p>
                      <a:r>
                        <a:rPr lang="en-US" sz="1000" dirty="0">
                          <a:solidFill>
                            <a:srgbClr val="C00000"/>
                          </a:solidFill>
                        </a:rPr>
                        <a:t>R3</a:t>
                      </a:r>
                      <a:r>
                        <a:rPr lang="en-US" sz="1000" dirty="0"/>
                        <a:t> </a:t>
                      </a:r>
                      <a:r>
                        <a:rPr lang="en-US" sz="1000" dirty="0">
                          <a:sym typeface="Wingdings" pitchFamily="2" charset="2"/>
                        </a:rPr>
                        <a:t></a:t>
                      </a:r>
                      <a:r>
                        <a:rPr lang="en-US" sz="1000" dirty="0"/>
                        <a:t> mem[0x20000008]</a:t>
                      </a:r>
                    </a:p>
                    <a:p>
                      <a:r>
                        <a:rPr lang="en-US" sz="1000" dirty="0">
                          <a:solidFill>
                            <a:srgbClr val="C00000"/>
                          </a:solidFill>
                        </a:rPr>
                        <a:t>R2</a:t>
                      </a:r>
                      <a:r>
                        <a:rPr lang="en-US" sz="1000" dirty="0"/>
                        <a:t> </a:t>
                      </a:r>
                      <a:r>
                        <a:rPr lang="en-US" sz="1000" dirty="0">
                          <a:sym typeface="Wingdings" pitchFamily="2" charset="2"/>
                        </a:rPr>
                        <a:t></a:t>
                      </a:r>
                      <a:r>
                        <a:rPr lang="en-US" sz="1000" dirty="0"/>
                        <a:t> mem[0x20000004]</a:t>
                      </a:r>
                    </a:p>
                    <a:p>
                      <a:r>
                        <a:rPr lang="en-US" sz="1000" dirty="0">
                          <a:solidFill>
                            <a:srgbClr val="C00000"/>
                          </a:solidFill>
                        </a:rPr>
                        <a:t>R1</a:t>
                      </a:r>
                      <a:r>
                        <a:rPr lang="en-US" sz="1000" dirty="0"/>
                        <a:t> </a:t>
                      </a:r>
                      <a:r>
                        <a:rPr lang="en-US" sz="1000" dirty="0">
                          <a:sym typeface="Wingdings" pitchFamily="2" charset="2"/>
                        </a:rPr>
                        <a:t></a:t>
                      </a:r>
                      <a:r>
                        <a:rPr lang="en-US" sz="1000" dirty="0"/>
                        <a:t> mem[0x20000000]</a:t>
                      </a:r>
                    </a:p>
                    <a:p>
                      <a:r>
                        <a:rPr lang="en-US" sz="1000" dirty="0"/>
                        <a:t>r0 </a:t>
                      </a:r>
                      <a:r>
                        <a:rPr lang="en-US" sz="1000" dirty="0">
                          <a:sym typeface="Wingdings" pitchFamily="2" charset="2"/>
                        </a:rPr>
                        <a:t> </a:t>
                      </a:r>
                      <a:r>
                        <a:rPr lang="en-US" sz="1000" dirty="0"/>
                        <a:t>0x20000000</a:t>
                      </a:r>
                    </a:p>
                    <a:p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68245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D2BDC8D-A05C-114E-A84A-564945E2F07B}"/>
              </a:ext>
            </a:extLst>
          </p:cNvPr>
          <p:cNvSpPr txBox="1"/>
          <p:nvPr/>
        </p:nvSpPr>
        <p:spPr>
          <a:xfrm>
            <a:off x="526774" y="6031277"/>
            <a:ext cx="30872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DB (decrement before each access): R15 </a:t>
            </a:r>
            <a:r>
              <a:rPr lang="en-US" sz="1200" dirty="0">
                <a:solidFill>
                  <a:schemeClr val="accent6"/>
                </a:solidFill>
                <a:sym typeface="Wingdings" pitchFamily="2" charset="2"/>
              </a:rPr>
              <a:t></a:t>
            </a:r>
            <a:r>
              <a:rPr lang="en-US" sz="1200" dirty="0">
                <a:solidFill>
                  <a:schemeClr val="accent6"/>
                </a:solidFill>
              </a:rPr>
              <a:t> R0</a:t>
            </a:r>
          </a:p>
          <a:p>
            <a:r>
              <a:rPr lang="en-US" sz="1200" dirty="0">
                <a:solidFill>
                  <a:schemeClr val="accent6"/>
                </a:solidFill>
                <a:sym typeface="Wingdings" pitchFamily="2" charset="2"/>
              </a:rPr>
              <a:t>IA (increment after each access): R0  R15</a:t>
            </a:r>
          </a:p>
        </p:txBody>
      </p:sp>
    </p:spTree>
    <p:extLst>
      <p:ext uri="{BB962C8B-B14F-4D97-AF65-F5344CB8AC3E}">
        <p14:creationId xmlns:p14="http://schemas.microsoft.com/office/powerpoint/2010/main" val="847856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81E08-83BB-BE4E-A547-686404F8D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838200"/>
          </a:xfrm>
        </p:spPr>
        <p:txBody>
          <a:bodyPr/>
          <a:lstStyle/>
          <a:p>
            <a:r>
              <a:rPr lang="en-US" dirty="0"/>
              <a:t>LDM/STM 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A58936-4AA7-B64E-BD08-B65D40D5F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52D7D6-C7B7-464E-B8CF-7C4600BC3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68D9E3-1D64-1E4B-9527-CD64495C7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14</a:t>
            </a:fld>
            <a:endParaRPr lang="en-US" altLang="ko-K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D1751B-16A2-A04D-91CD-B039719FD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42" y="1295400"/>
            <a:ext cx="6857999" cy="39033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B0033CE-5EA0-F74A-9954-43448390AF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2642230"/>
            <a:ext cx="4317556" cy="25565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EA50C5-969E-AF4F-8DAB-01FE5D3A09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595" y="3848595"/>
            <a:ext cx="4337050" cy="256808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CE6D790-F35C-394F-8040-745737EC791E}"/>
              </a:ext>
            </a:extLst>
          </p:cNvPr>
          <p:cNvCxnSpPr/>
          <p:nvPr/>
        </p:nvCxnSpPr>
        <p:spPr>
          <a:xfrm flipV="1">
            <a:off x="3962400" y="3276600"/>
            <a:ext cx="0" cy="57199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BA9F276-DE4A-C847-9D9E-E1C1BA75E3F3}"/>
              </a:ext>
            </a:extLst>
          </p:cNvPr>
          <p:cNvCxnSpPr/>
          <p:nvPr/>
        </p:nvCxnSpPr>
        <p:spPr>
          <a:xfrm flipV="1">
            <a:off x="4696767" y="4495800"/>
            <a:ext cx="0" cy="5719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6C5DDB-9B49-8648-94C9-D01C1D5CA848}"/>
              </a:ext>
            </a:extLst>
          </p:cNvPr>
          <p:cNvCxnSpPr>
            <a:cxnSpLocks/>
          </p:cNvCxnSpPr>
          <p:nvPr/>
        </p:nvCxnSpPr>
        <p:spPr>
          <a:xfrm flipH="1">
            <a:off x="4690141" y="3348503"/>
            <a:ext cx="0" cy="5719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2799FC-37FE-6A44-B5A7-1A44635ECA15}"/>
              </a:ext>
            </a:extLst>
          </p:cNvPr>
          <p:cNvCxnSpPr>
            <a:cxnSpLocks/>
          </p:cNvCxnSpPr>
          <p:nvPr/>
        </p:nvCxnSpPr>
        <p:spPr>
          <a:xfrm flipH="1">
            <a:off x="3961271" y="4495800"/>
            <a:ext cx="0" cy="57199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33DF3D7-307E-C847-8E47-A4E282838A87}"/>
              </a:ext>
            </a:extLst>
          </p:cNvPr>
          <p:cNvSpPr txBox="1"/>
          <p:nvPr/>
        </p:nvSpPr>
        <p:spPr>
          <a:xfrm>
            <a:off x="3808595" y="2958374"/>
            <a:ext cx="6388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STMDB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0837D2-21B6-F748-97A5-D4144FAE49B8}"/>
              </a:ext>
            </a:extLst>
          </p:cNvPr>
          <p:cNvSpPr txBox="1"/>
          <p:nvPr/>
        </p:nvSpPr>
        <p:spPr>
          <a:xfrm>
            <a:off x="3803029" y="5017453"/>
            <a:ext cx="5892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STMIA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5DE085-9A77-9246-A3B5-74FA77D0FD9A}"/>
              </a:ext>
            </a:extLst>
          </p:cNvPr>
          <p:cNvSpPr txBox="1"/>
          <p:nvPr/>
        </p:nvSpPr>
        <p:spPr>
          <a:xfrm>
            <a:off x="4674784" y="3763575"/>
            <a:ext cx="6030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LDMIA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09EBE2-F744-2648-9C64-068B0DD3105E}"/>
              </a:ext>
            </a:extLst>
          </p:cNvPr>
          <p:cNvSpPr txBox="1"/>
          <p:nvPr/>
        </p:nvSpPr>
        <p:spPr>
          <a:xfrm>
            <a:off x="4447234" y="4994782"/>
            <a:ext cx="6527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LDMDB</a:t>
            </a:r>
          </a:p>
        </p:txBody>
      </p:sp>
    </p:spTree>
    <p:extLst>
      <p:ext uri="{BB962C8B-B14F-4D97-AF65-F5344CB8AC3E}">
        <p14:creationId xmlns:p14="http://schemas.microsoft.com/office/powerpoint/2010/main" val="484131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4D18C5-23B8-2946-B0C7-D3AA6706B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6F8DD6-AAF3-A14F-8D00-274EABB6D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C6A5E7-7F32-BF4B-B034-2743ADCE5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15</a:t>
            </a:fld>
            <a:endParaRPr lang="en-US" altLang="ko-K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312F3F-CFDD-6340-AFA5-29430FCF312B}"/>
              </a:ext>
            </a:extLst>
          </p:cNvPr>
          <p:cNvSpPr/>
          <p:nvPr/>
        </p:nvSpPr>
        <p:spPr>
          <a:xfrm>
            <a:off x="1085417" y="3325339"/>
            <a:ext cx="990600" cy="2667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4BB064-CE24-F44E-96BD-158BEC57EE65}"/>
              </a:ext>
            </a:extLst>
          </p:cNvPr>
          <p:cNvSpPr/>
          <p:nvPr/>
        </p:nvSpPr>
        <p:spPr>
          <a:xfrm>
            <a:off x="1085416" y="5687539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55A2A-813E-0B4D-8E8D-4628107CC058}"/>
              </a:ext>
            </a:extLst>
          </p:cNvPr>
          <p:cNvSpPr/>
          <p:nvPr/>
        </p:nvSpPr>
        <p:spPr>
          <a:xfrm>
            <a:off x="2647517" y="3325339"/>
            <a:ext cx="990600" cy="2667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6BE992-646E-6A44-8915-E8D2371BBEDD}"/>
              </a:ext>
            </a:extLst>
          </p:cNvPr>
          <p:cNvSpPr/>
          <p:nvPr/>
        </p:nvSpPr>
        <p:spPr>
          <a:xfrm>
            <a:off x="4213009" y="3319522"/>
            <a:ext cx="990600" cy="2667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611C04-6C75-B34A-B620-717F1B6A9E62}"/>
              </a:ext>
            </a:extLst>
          </p:cNvPr>
          <p:cNvSpPr/>
          <p:nvPr/>
        </p:nvSpPr>
        <p:spPr>
          <a:xfrm>
            <a:off x="5785822" y="3313776"/>
            <a:ext cx="990600" cy="2667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8E3665-0FE9-E243-BECA-2232123D639C}"/>
              </a:ext>
            </a:extLst>
          </p:cNvPr>
          <p:cNvSpPr/>
          <p:nvPr/>
        </p:nvSpPr>
        <p:spPr>
          <a:xfrm>
            <a:off x="7353788" y="3313705"/>
            <a:ext cx="990600" cy="2667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9ECAD6-1BC7-6747-B52A-CB49944CD974}"/>
              </a:ext>
            </a:extLst>
          </p:cNvPr>
          <p:cNvSpPr/>
          <p:nvPr/>
        </p:nvSpPr>
        <p:spPr>
          <a:xfrm>
            <a:off x="2653769" y="5687539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770C30-4516-A04C-BB53-703C4D7759F9}"/>
              </a:ext>
            </a:extLst>
          </p:cNvPr>
          <p:cNvSpPr/>
          <p:nvPr/>
        </p:nvSpPr>
        <p:spPr>
          <a:xfrm>
            <a:off x="2653769" y="5382739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4249A46-3282-E94D-9410-04A981B3AB7A}"/>
              </a:ext>
            </a:extLst>
          </p:cNvPr>
          <p:cNvSpPr/>
          <p:nvPr/>
        </p:nvSpPr>
        <p:spPr>
          <a:xfrm>
            <a:off x="4215481" y="5687539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CAF5C6-34EE-B74A-890D-E1C26C0C1D54}"/>
              </a:ext>
            </a:extLst>
          </p:cNvPr>
          <p:cNvSpPr/>
          <p:nvPr/>
        </p:nvSpPr>
        <p:spPr>
          <a:xfrm>
            <a:off x="4215481" y="5376922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70DF8-52B9-B44C-8A8E-A8113DEF2A3C}"/>
              </a:ext>
            </a:extLst>
          </p:cNvPr>
          <p:cNvSpPr/>
          <p:nvPr/>
        </p:nvSpPr>
        <p:spPr>
          <a:xfrm>
            <a:off x="4219941" y="5066305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734E30E-F04E-534F-BFB7-22F2CD379630}"/>
              </a:ext>
            </a:extLst>
          </p:cNvPr>
          <p:cNvSpPr/>
          <p:nvPr/>
        </p:nvSpPr>
        <p:spPr>
          <a:xfrm>
            <a:off x="5783906" y="5675273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ACD7CF6-B922-0940-AE2C-F1A65A60A5D4}"/>
              </a:ext>
            </a:extLst>
          </p:cNvPr>
          <p:cNvSpPr/>
          <p:nvPr/>
        </p:nvSpPr>
        <p:spPr>
          <a:xfrm>
            <a:off x="5783906" y="5370473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DA8505-8220-CB49-9B56-EC464BEC2AC5}"/>
              </a:ext>
            </a:extLst>
          </p:cNvPr>
          <p:cNvSpPr/>
          <p:nvPr/>
        </p:nvSpPr>
        <p:spPr>
          <a:xfrm>
            <a:off x="7353787" y="5681722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0028158-5D6F-D64B-BAF9-2AC4F0CCB625}"/>
              </a:ext>
            </a:extLst>
          </p:cNvPr>
          <p:cNvSpPr txBox="1"/>
          <p:nvPr/>
        </p:nvSpPr>
        <p:spPr>
          <a:xfrm>
            <a:off x="2557060" y="5998530"/>
            <a:ext cx="635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PUSH R0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001BFE8-AA3C-8F40-AACB-B1117A944214}"/>
              </a:ext>
            </a:extLst>
          </p:cNvPr>
          <p:cNvSpPr txBox="1"/>
          <p:nvPr/>
        </p:nvSpPr>
        <p:spPr>
          <a:xfrm>
            <a:off x="4142893" y="5986522"/>
            <a:ext cx="635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PUSH R1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26B661-DC6C-2F47-A81A-1B773869D7A4}"/>
              </a:ext>
            </a:extLst>
          </p:cNvPr>
          <p:cNvSpPr txBox="1"/>
          <p:nvPr/>
        </p:nvSpPr>
        <p:spPr>
          <a:xfrm>
            <a:off x="5726811" y="5992877"/>
            <a:ext cx="5645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POP R2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616EA3A-EC79-1247-8211-11910E3D6DDD}"/>
              </a:ext>
            </a:extLst>
          </p:cNvPr>
          <p:cNvSpPr txBox="1"/>
          <p:nvPr/>
        </p:nvSpPr>
        <p:spPr>
          <a:xfrm>
            <a:off x="7301536" y="5986522"/>
            <a:ext cx="5645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POP R3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C9FF5C9-8301-CF4B-9648-DFEC2FBC317B}"/>
              </a:ext>
            </a:extLst>
          </p:cNvPr>
          <p:cNvSpPr txBox="1"/>
          <p:nvPr/>
        </p:nvSpPr>
        <p:spPr>
          <a:xfrm>
            <a:off x="1033871" y="5992339"/>
            <a:ext cx="7649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Initial state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DFE9669-359E-A944-8D81-2192F0504DAD}"/>
              </a:ext>
            </a:extLst>
          </p:cNvPr>
          <p:cNvSpPr/>
          <p:nvPr/>
        </p:nvSpPr>
        <p:spPr>
          <a:xfrm>
            <a:off x="2159095" y="2067699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58F7B8-EAB8-7F44-A2C1-63EA85348C75}"/>
              </a:ext>
            </a:extLst>
          </p:cNvPr>
          <p:cNvSpPr/>
          <p:nvPr/>
        </p:nvSpPr>
        <p:spPr>
          <a:xfrm>
            <a:off x="3375121" y="2067699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B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E11292A-8E81-1443-B3FD-F6C0431EBF5C}"/>
              </a:ext>
            </a:extLst>
          </p:cNvPr>
          <p:cNvSpPr/>
          <p:nvPr/>
        </p:nvSpPr>
        <p:spPr>
          <a:xfrm>
            <a:off x="4591147" y="2055691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6042437-EC59-6B4B-AC32-40524EA357D5}"/>
              </a:ext>
            </a:extLst>
          </p:cNvPr>
          <p:cNvSpPr/>
          <p:nvPr/>
        </p:nvSpPr>
        <p:spPr>
          <a:xfrm>
            <a:off x="5807173" y="2063217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993DB0A-2581-6542-8D48-1ED6E7E0F3AE}"/>
              </a:ext>
            </a:extLst>
          </p:cNvPr>
          <p:cNvSpPr txBox="1"/>
          <p:nvPr/>
        </p:nvSpPr>
        <p:spPr>
          <a:xfrm>
            <a:off x="2131875" y="1816996"/>
            <a:ext cx="319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84AAE42-33C5-D04E-A7F0-67012C4AFD08}"/>
              </a:ext>
            </a:extLst>
          </p:cNvPr>
          <p:cNvSpPr txBox="1"/>
          <p:nvPr/>
        </p:nvSpPr>
        <p:spPr>
          <a:xfrm>
            <a:off x="3348364" y="1815287"/>
            <a:ext cx="319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3CFBC35-BB37-9D4F-B9CD-D677BADA0BE7}"/>
              </a:ext>
            </a:extLst>
          </p:cNvPr>
          <p:cNvSpPr txBox="1"/>
          <p:nvPr/>
        </p:nvSpPr>
        <p:spPr>
          <a:xfrm>
            <a:off x="4554468" y="1804191"/>
            <a:ext cx="319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BBE4AE-DA25-064F-8915-4A795456D852}"/>
              </a:ext>
            </a:extLst>
          </p:cNvPr>
          <p:cNvSpPr txBox="1"/>
          <p:nvPr/>
        </p:nvSpPr>
        <p:spPr>
          <a:xfrm>
            <a:off x="5732139" y="1834909"/>
            <a:ext cx="319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R3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56669FB-7492-004C-9D1C-6745AE7640D7}"/>
              </a:ext>
            </a:extLst>
          </p:cNvPr>
          <p:cNvSpPr/>
          <p:nvPr/>
        </p:nvSpPr>
        <p:spPr>
          <a:xfrm>
            <a:off x="2162120" y="2640065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B90EA60-AABE-684A-BFBF-C918A13947B2}"/>
              </a:ext>
            </a:extLst>
          </p:cNvPr>
          <p:cNvSpPr txBox="1"/>
          <p:nvPr/>
        </p:nvSpPr>
        <p:spPr>
          <a:xfrm>
            <a:off x="2119204" y="2388661"/>
            <a:ext cx="309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SP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0A9DCFF-5DAE-374B-B013-B588F83F9292}"/>
              </a:ext>
            </a:extLst>
          </p:cNvPr>
          <p:cNvSpPr txBox="1"/>
          <p:nvPr/>
        </p:nvSpPr>
        <p:spPr>
          <a:xfrm>
            <a:off x="4912354" y="2057400"/>
            <a:ext cx="282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CFB8F5-73B4-BA4E-A403-E6DEB99DBC81}"/>
              </a:ext>
            </a:extLst>
          </p:cNvPr>
          <p:cNvSpPr txBox="1"/>
          <p:nvPr/>
        </p:nvSpPr>
        <p:spPr>
          <a:xfrm>
            <a:off x="6147050" y="2058261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12726BB3-6E2D-7748-ABE0-67131E138A48}"/>
              </a:ext>
            </a:extLst>
          </p:cNvPr>
          <p:cNvCxnSpPr>
            <a:endCxn id="9" idx="3"/>
          </p:cNvCxnSpPr>
          <p:nvPr/>
        </p:nvCxnSpPr>
        <p:spPr>
          <a:xfrm flipH="1">
            <a:off x="2076017" y="2792465"/>
            <a:ext cx="571500" cy="3047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6AC020E-292A-E84D-B0A9-5E4EE3904B88}"/>
              </a:ext>
            </a:extLst>
          </p:cNvPr>
          <p:cNvCxnSpPr>
            <a:endCxn id="18" idx="0"/>
          </p:cNvCxnSpPr>
          <p:nvPr/>
        </p:nvCxnSpPr>
        <p:spPr>
          <a:xfrm>
            <a:off x="2654395" y="2792465"/>
            <a:ext cx="494675" cy="259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B80EC85-616C-5740-8009-33493726EE37}"/>
              </a:ext>
            </a:extLst>
          </p:cNvPr>
          <p:cNvCxnSpPr>
            <a:endCxn id="21" idx="0"/>
          </p:cNvCxnSpPr>
          <p:nvPr/>
        </p:nvCxnSpPr>
        <p:spPr>
          <a:xfrm>
            <a:off x="2654395" y="2792465"/>
            <a:ext cx="2060847" cy="22738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816D220-AC02-0542-A053-DF14C21C3DBE}"/>
              </a:ext>
            </a:extLst>
          </p:cNvPr>
          <p:cNvCxnSpPr>
            <a:endCxn id="23" idx="0"/>
          </p:cNvCxnSpPr>
          <p:nvPr/>
        </p:nvCxnSpPr>
        <p:spPr>
          <a:xfrm>
            <a:off x="2647517" y="2815982"/>
            <a:ext cx="3631690" cy="2554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C8783B1-E649-DA4E-BA1E-E378ED6C98AD}"/>
              </a:ext>
            </a:extLst>
          </p:cNvPr>
          <p:cNvCxnSpPr>
            <a:endCxn id="24" idx="0"/>
          </p:cNvCxnSpPr>
          <p:nvPr/>
        </p:nvCxnSpPr>
        <p:spPr>
          <a:xfrm>
            <a:off x="2654395" y="2803561"/>
            <a:ext cx="5194693" cy="2878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D4FC17A2-5842-114B-A511-BF20C6AADD8D}"/>
              </a:ext>
            </a:extLst>
          </p:cNvPr>
          <p:cNvSpPr txBox="1"/>
          <p:nvPr/>
        </p:nvSpPr>
        <p:spPr>
          <a:xfrm>
            <a:off x="4575955" y="5045016"/>
            <a:ext cx="282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B86F20D-30B4-3C46-8779-59DECDC7702D}"/>
              </a:ext>
            </a:extLst>
          </p:cNvPr>
          <p:cNvSpPr txBox="1"/>
          <p:nvPr/>
        </p:nvSpPr>
        <p:spPr>
          <a:xfrm>
            <a:off x="3017850" y="5372457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356586F-E406-8647-A535-490B0836172C}"/>
              </a:ext>
            </a:extLst>
          </p:cNvPr>
          <p:cNvSpPr txBox="1"/>
          <p:nvPr/>
        </p:nvSpPr>
        <p:spPr>
          <a:xfrm>
            <a:off x="4564266" y="5363889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C0FF0B7-41B4-A848-8894-7A412115E145}"/>
              </a:ext>
            </a:extLst>
          </p:cNvPr>
          <p:cNvSpPr txBox="1"/>
          <p:nvPr/>
        </p:nvSpPr>
        <p:spPr>
          <a:xfrm>
            <a:off x="6123117" y="5357618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D9E4EC4-2717-CB4F-98E2-DD723CDB6BA5}"/>
              </a:ext>
            </a:extLst>
          </p:cNvPr>
          <p:cNvGrpSpPr/>
          <p:nvPr/>
        </p:nvGrpSpPr>
        <p:grpSpPr>
          <a:xfrm>
            <a:off x="450186" y="5149510"/>
            <a:ext cx="697212" cy="781006"/>
            <a:chOff x="450186" y="5149510"/>
            <a:chExt cx="697212" cy="78100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921CB6E-E925-0A4B-AF30-4413252D31B0}"/>
                </a:ext>
              </a:extLst>
            </p:cNvPr>
            <p:cNvSpPr txBox="1"/>
            <p:nvPr/>
          </p:nvSpPr>
          <p:spPr>
            <a:xfrm>
              <a:off x="456183" y="5715072"/>
              <a:ext cx="69121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0x20000100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4DF7182B-81D7-1E4E-BE3D-94C2238A111F}"/>
                </a:ext>
              </a:extLst>
            </p:cNvPr>
            <p:cNvSpPr txBox="1"/>
            <p:nvPr/>
          </p:nvSpPr>
          <p:spPr>
            <a:xfrm>
              <a:off x="450186" y="5432662"/>
              <a:ext cx="6896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0x200000FC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5DD20E9-0AB1-584A-9DAF-91C686C14BE6}"/>
                </a:ext>
              </a:extLst>
            </p:cNvPr>
            <p:cNvSpPr txBox="1"/>
            <p:nvPr/>
          </p:nvSpPr>
          <p:spPr>
            <a:xfrm>
              <a:off x="460992" y="5149510"/>
              <a:ext cx="68640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0x200000F8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AD66AFB-254F-EE4E-8B3B-0662B67DEEFD}"/>
              </a:ext>
            </a:extLst>
          </p:cNvPr>
          <p:cNvGrpSpPr/>
          <p:nvPr/>
        </p:nvGrpSpPr>
        <p:grpSpPr>
          <a:xfrm>
            <a:off x="2029327" y="5149510"/>
            <a:ext cx="697212" cy="781006"/>
            <a:chOff x="450186" y="5149510"/>
            <a:chExt cx="697212" cy="781006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11C02C5-7F87-C54A-BACA-37BA7CED1E96}"/>
                </a:ext>
              </a:extLst>
            </p:cNvPr>
            <p:cNvSpPr txBox="1"/>
            <p:nvPr/>
          </p:nvSpPr>
          <p:spPr>
            <a:xfrm>
              <a:off x="456183" y="5715072"/>
              <a:ext cx="69121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0x20000100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23BC483D-19F2-9747-8DB1-04E51FD2F662}"/>
                </a:ext>
              </a:extLst>
            </p:cNvPr>
            <p:cNvSpPr txBox="1"/>
            <p:nvPr/>
          </p:nvSpPr>
          <p:spPr>
            <a:xfrm>
              <a:off x="450186" y="5432662"/>
              <a:ext cx="6896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0x200000FC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EA0D2EA-F048-6F43-8763-402C870BBF2D}"/>
                </a:ext>
              </a:extLst>
            </p:cNvPr>
            <p:cNvSpPr txBox="1"/>
            <p:nvPr/>
          </p:nvSpPr>
          <p:spPr>
            <a:xfrm>
              <a:off x="460992" y="5149510"/>
              <a:ext cx="68640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0x200000F8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79F8B460-043B-1A43-A8CB-475215D1C130}"/>
              </a:ext>
            </a:extLst>
          </p:cNvPr>
          <p:cNvGrpSpPr/>
          <p:nvPr/>
        </p:nvGrpSpPr>
        <p:grpSpPr>
          <a:xfrm>
            <a:off x="3577958" y="5141388"/>
            <a:ext cx="697212" cy="781006"/>
            <a:chOff x="450186" y="5149510"/>
            <a:chExt cx="697212" cy="781006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97CE1F6-383A-1447-AC24-157257A1BB13}"/>
                </a:ext>
              </a:extLst>
            </p:cNvPr>
            <p:cNvSpPr txBox="1"/>
            <p:nvPr/>
          </p:nvSpPr>
          <p:spPr>
            <a:xfrm>
              <a:off x="456183" y="5715072"/>
              <a:ext cx="69121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0x20000100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5B86908C-6845-7044-8D91-261CD0ACD739}"/>
                </a:ext>
              </a:extLst>
            </p:cNvPr>
            <p:cNvSpPr txBox="1"/>
            <p:nvPr/>
          </p:nvSpPr>
          <p:spPr>
            <a:xfrm>
              <a:off x="450186" y="5432662"/>
              <a:ext cx="6896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0x200000FC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C8865E51-188C-134F-83AA-7B6329ADF483}"/>
                </a:ext>
              </a:extLst>
            </p:cNvPr>
            <p:cNvSpPr txBox="1"/>
            <p:nvPr/>
          </p:nvSpPr>
          <p:spPr>
            <a:xfrm>
              <a:off x="460992" y="5149510"/>
              <a:ext cx="68640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0x200000F8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256FB62-19E3-8344-94A9-484FE2409674}"/>
              </a:ext>
            </a:extLst>
          </p:cNvPr>
          <p:cNvGrpSpPr/>
          <p:nvPr/>
        </p:nvGrpSpPr>
        <p:grpSpPr>
          <a:xfrm>
            <a:off x="5151699" y="5094728"/>
            <a:ext cx="697212" cy="781006"/>
            <a:chOff x="450186" y="5149510"/>
            <a:chExt cx="697212" cy="781006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43306660-CC99-C641-99EB-BD0FFD9B1C46}"/>
                </a:ext>
              </a:extLst>
            </p:cNvPr>
            <p:cNvSpPr txBox="1"/>
            <p:nvPr/>
          </p:nvSpPr>
          <p:spPr>
            <a:xfrm>
              <a:off x="456183" y="5715072"/>
              <a:ext cx="69121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0x20000100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188F635-AED2-B946-90AB-27A5E6375A56}"/>
                </a:ext>
              </a:extLst>
            </p:cNvPr>
            <p:cNvSpPr txBox="1"/>
            <p:nvPr/>
          </p:nvSpPr>
          <p:spPr>
            <a:xfrm>
              <a:off x="450186" y="5432662"/>
              <a:ext cx="6896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0x200000FC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5F66534-FE44-824A-9DC2-253812CFD266}"/>
                </a:ext>
              </a:extLst>
            </p:cNvPr>
            <p:cNvSpPr txBox="1"/>
            <p:nvPr/>
          </p:nvSpPr>
          <p:spPr>
            <a:xfrm>
              <a:off x="460992" y="5149510"/>
              <a:ext cx="68640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0x200000F8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C5C7519E-E292-8048-AA2C-2D6FA90CE8DD}"/>
              </a:ext>
            </a:extLst>
          </p:cNvPr>
          <p:cNvGrpSpPr/>
          <p:nvPr/>
        </p:nvGrpSpPr>
        <p:grpSpPr>
          <a:xfrm>
            <a:off x="6731437" y="5135642"/>
            <a:ext cx="697212" cy="781006"/>
            <a:chOff x="450186" y="5149510"/>
            <a:chExt cx="697212" cy="781006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C1997A57-CD01-254E-B24E-22BE43C43A07}"/>
                </a:ext>
              </a:extLst>
            </p:cNvPr>
            <p:cNvSpPr txBox="1"/>
            <p:nvPr/>
          </p:nvSpPr>
          <p:spPr>
            <a:xfrm>
              <a:off x="456183" y="5715072"/>
              <a:ext cx="69121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0x20000100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1AAF7DA-DB8A-FE4D-A360-AA82DA0B6718}"/>
                </a:ext>
              </a:extLst>
            </p:cNvPr>
            <p:cNvSpPr txBox="1"/>
            <p:nvPr/>
          </p:nvSpPr>
          <p:spPr>
            <a:xfrm>
              <a:off x="450186" y="5432662"/>
              <a:ext cx="68961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0x200000FC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BD2F2D6-FBBB-D54D-976C-8DE3FA590C9E}"/>
                </a:ext>
              </a:extLst>
            </p:cNvPr>
            <p:cNvSpPr txBox="1"/>
            <p:nvPr/>
          </p:nvSpPr>
          <p:spPr>
            <a:xfrm>
              <a:off x="460992" y="5149510"/>
              <a:ext cx="68640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0x200000F8</a:t>
              </a:r>
            </a:p>
          </p:txBody>
        </p:sp>
      </p:grpSp>
      <p:sp>
        <p:nvSpPr>
          <p:cNvPr id="10" name="Title 9">
            <a:extLst>
              <a:ext uri="{FF2B5EF4-FFF2-40B4-BE49-F238E27FC236}">
                <a16:creationId xmlns:a16="http://schemas.microsoft.com/office/drawing/2014/main" id="{F334F4BC-6671-2A46-92FA-4072BCC0D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5" y="325193"/>
            <a:ext cx="8229600" cy="838200"/>
          </a:xfrm>
        </p:spPr>
        <p:txBody>
          <a:bodyPr/>
          <a:lstStyle/>
          <a:p>
            <a:r>
              <a:rPr lang="en-US" dirty="0"/>
              <a:t>PUSH and POP</a:t>
            </a:r>
          </a:p>
        </p:txBody>
      </p:sp>
      <p:sp>
        <p:nvSpPr>
          <p:cNvPr id="92" name="Text Placeholder 5">
            <a:extLst>
              <a:ext uri="{FF2B5EF4-FFF2-40B4-BE49-F238E27FC236}">
                <a16:creationId xmlns:a16="http://schemas.microsoft.com/office/drawing/2014/main" id="{2D036FF0-D778-3F48-A29E-6589B68AADA9}"/>
              </a:ext>
            </a:extLst>
          </p:cNvPr>
          <p:cNvSpPr txBox="1">
            <a:spLocks/>
          </p:cNvSpPr>
          <p:nvPr/>
        </p:nvSpPr>
        <p:spPr>
          <a:xfrm>
            <a:off x="434488" y="1144363"/>
            <a:ext cx="4040188" cy="36064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600" kern="0" dirty="0"/>
              <a:t>PUSH{</a:t>
            </a:r>
            <a:r>
              <a:rPr lang="en-US" sz="1600" kern="0" dirty="0" err="1"/>
              <a:t>cond</a:t>
            </a:r>
            <a:r>
              <a:rPr lang="en-US" sz="1600" kern="0" dirty="0"/>
              <a:t>} registers</a:t>
            </a:r>
          </a:p>
        </p:txBody>
      </p:sp>
      <p:sp>
        <p:nvSpPr>
          <p:cNvPr id="93" name="Content Placeholder 6">
            <a:extLst>
              <a:ext uri="{FF2B5EF4-FFF2-40B4-BE49-F238E27FC236}">
                <a16:creationId xmlns:a16="http://schemas.microsoft.com/office/drawing/2014/main" id="{AB5577D4-777F-0B43-96D3-B7F1395549E9}"/>
              </a:ext>
            </a:extLst>
          </p:cNvPr>
          <p:cNvSpPr txBox="1">
            <a:spLocks/>
          </p:cNvSpPr>
          <p:nvPr/>
        </p:nvSpPr>
        <p:spPr>
          <a:xfrm>
            <a:off x="433057" y="1525716"/>
            <a:ext cx="4040188" cy="30919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600" kern="0" dirty="0"/>
              <a:t>STMDB SP!, registers </a:t>
            </a:r>
          </a:p>
        </p:txBody>
      </p:sp>
      <p:sp>
        <p:nvSpPr>
          <p:cNvPr id="94" name="Text Placeholder 7">
            <a:extLst>
              <a:ext uri="{FF2B5EF4-FFF2-40B4-BE49-F238E27FC236}">
                <a16:creationId xmlns:a16="http://schemas.microsoft.com/office/drawing/2014/main" id="{895FC33C-534B-9A4E-A2A8-49AC1E5B5ECD}"/>
              </a:ext>
            </a:extLst>
          </p:cNvPr>
          <p:cNvSpPr txBox="1">
            <a:spLocks/>
          </p:cNvSpPr>
          <p:nvPr/>
        </p:nvSpPr>
        <p:spPr>
          <a:xfrm>
            <a:off x="4620882" y="1144363"/>
            <a:ext cx="4041775" cy="38135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600" kern="0" dirty="0"/>
              <a:t>POP{</a:t>
            </a:r>
            <a:r>
              <a:rPr lang="en-US" sz="1600" kern="0" dirty="0" err="1"/>
              <a:t>cond</a:t>
            </a:r>
            <a:r>
              <a:rPr lang="en-US" sz="1600" kern="0" dirty="0"/>
              <a:t>} registers</a:t>
            </a:r>
          </a:p>
        </p:txBody>
      </p:sp>
      <p:sp>
        <p:nvSpPr>
          <p:cNvPr id="95" name="Content Placeholder 8">
            <a:extLst>
              <a:ext uri="{FF2B5EF4-FFF2-40B4-BE49-F238E27FC236}">
                <a16:creationId xmlns:a16="http://schemas.microsoft.com/office/drawing/2014/main" id="{6E83286D-3B93-6948-BE03-2934DB7AEDE6}"/>
              </a:ext>
            </a:extLst>
          </p:cNvPr>
          <p:cNvSpPr txBox="1">
            <a:spLocks/>
          </p:cNvSpPr>
          <p:nvPr/>
        </p:nvSpPr>
        <p:spPr>
          <a:xfrm>
            <a:off x="4620882" y="1525716"/>
            <a:ext cx="4041775" cy="30450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600" kern="0" dirty="0"/>
              <a:t>LDMIA SP!, register</a:t>
            </a:r>
          </a:p>
          <a:p>
            <a:endParaRPr lang="en-US" sz="1600" kern="0" dirty="0"/>
          </a:p>
        </p:txBody>
      </p:sp>
    </p:spTree>
    <p:extLst>
      <p:ext uri="{BB962C8B-B14F-4D97-AF65-F5344CB8AC3E}">
        <p14:creationId xmlns:p14="http://schemas.microsoft.com/office/powerpoint/2010/main" val="2935726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/>
      <p:bldP spid="48" grpId="0"/>
      <p:bldP spid="60" grpId="0"/>
      <p:bldP spid="61" grpId="0"/>
      <p:bldP spid="72" grpId="0"/>
      <p:bldP spid="7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179" y="381000"/>
            <a:ext cx="8991600" cy="838200"/>
          </a:xfrm>
        </p:spPr>
        <p:txBody>
          <a:bodyPr/>
          <a:lstStyle/>
          <a:p>
            <a:r>
              <a:rPr lang="en-US" dirty="0"/>
              <a:t>A Subroutine Call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16</a:t>
            </a:fld>
            <a:endParaRPr lang="en-US" altLang="ko-KR"/>
          </a:p>
        </p:txBody>
      </p:sp>
      <p:sp>
        <p:nvSpPr>
          <p:cNvPr id="6" name="Content Placeholder 7"/>
          <p:cNvSpPr txBox="1">
            <a:spLocks/>
          </p:cNvSpPr>
          <p:nvPr/>
        </p:nvSpPr>
        <p:spPr>
          <a:xfrm>
            <a:off x="410625" y="1065860"/>
            <a:ext cx="4648200" cy="2362200"/>
          </a:xfrm>
          <a:prstGeom prst="rect">
            <a:avLst/>
          </a:prstGeom>
          <a:solidFill>
            <a:srgbClr val="FFFFB3">
              <a:alpha val="40000"/>
            </a:srgbClr>
          </a:solidFill>
        </p:spPr>
        <p:txBody>
          <a:bodyPr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900" b="1" dirty="0" err="1">
                <a:latin typeface="Courier New"/>
                <a:cs typeface="Courier New"/>
              </a:rPr>
              <a:t>int</a:t>
            </a:r>
            <a:r>
              <a:rPr lang="en-US" sz="900" b="1" dirty="0">
                <a:latin typeface="Courier New"/>
                <a:cs typeface="Courier New"/>
              </a:rPr>
              <a:t> data1 = 0x10;</a:t>
            </a:r>
          </a:p>
          <a:p>
            <a:pPr marL="0" indent="0">
              <a:buFont typeface="Arial" charset="0"/>
              <a:buNone/>
            </a:pPr>
            <a:r>
              <a:rPr lang="en-US" sz="900" b="1" dirty="0" err="1">
                <a:latin typeface="Courier New"/>
                <a:cs typeface="Courier New"/>
              </a:rPr>
              <a:t>int</a:t>
            </a:r>
            <a:r>
              <a:rPr lang="en-US" sz="900" b="1" dirty="0">
                <a:latin typeface="Courier New"/>
                <a:cs typeface="Courier New"/>
              </a:rPr>
              <a:t> data2 = 0x20;</a:t>
            </a:r>
          </a:p>
          <a:p>
            <a:pPr marL="0" indent="0">
              <a:buFont typeface="Arial" charset="0"/>
              <a:buNone/>
            </a:pPr>
            <a:endParaRPr lang="en-US" sz="900" b="1" dirty="0">
              <a:latin typeface="Courier New"/>
              <a:cs typeface="Courier New"/>
            </a:endParaRP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void </a:t>
            </a:r>
            <a:r>
              <a:rPr lang="en-US" sz="900" b="1" dirty="0" err="1">
                <a:latin typeface="Courier New"/>
                <a:cs typeface="Courier New"/>
              </a:rPr>
              <a:t>func</a:t>
            </a:r>
            <a:r>
              <a:rPr lang="en-US" sz="900" b="1" dirty="0">
                <a:latin typeface="Courier New"/>
                <a:cs typeface="Courier New"/>
              </a:rPr>
              <a:t>( ) {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	register short D1 = 0x30;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	register short* A3 = &amp;data1;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	D1 += *A3;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}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void main( ) {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	</a:t>
            </a:r>
            <a:r>
              <a:rPr lang="en-US" altLang="ja-JP" sz="900" b="1" dirty="0">
                <a:latin typeface="Courier New"/>
                <a:cs typeface="Courier New"/>
              </a:rPr>
              <a:t>register</a:t>
            </a:r>
            <a:r>
              <a:rPr lang="ja-JP" altLang="en-US" sz="900" b="1" dirty="0">
                <a:latin typeface="Courier New"/>
                <a:cs typeface="Courier New"/>
              </a:rPr>
              <a:t> </a:t>
            </a:r>
            <a:r>
              <a:rPr lang="en-US" altLang="ja-JP" sz="900" b="1" dirty="0">
                <a:latin typeface="Courier New"/>
                <a:cs typeface="Courier New"/>
              </a:rPr>
              <a:t>short</a:t>
            </a:r>
            <a:r>
              <a:rPr lang="en-US" altLang="en-US" sz="900" b="1" dirty="0">
                <a:latin typeface="Courier New"/>
                <a:cs typeface="Courier New"/>
              </a:rPr>
              <a:t> D1</a:t>
            </a:r>
            <a:r>
              <a:rPr lang="en-US" altLang="ja-JP" sz="900" b="1" dirty="0">
                <a:latin typeface="Courier New"/>
                <a:cs typeface="Courier New"/>
              </a:rPr>
              <a:t> = 0x40;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	register short* A3 = &amp;data2;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	</a:t>
            </a:r>
            <a:r>
              <a:rPr lang="en-US" sz="900" b="1" dirty="0" err="1">
                <a:latin typeface="Courier New"/>
                <a:cs typeface="Courier New"/>
              </a:rPr>
              <a:t>func</a:t>
            </a:r>
            <a:r>
              <a:rPr lang="en-US" sz="900" b="1" dirty="0">
                <a:latin typeface="Courier New"/>
                <a:cs typeface="Courier New"/>
              </a:rPr>
              <a:t>( );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	D1 += *A3;</a:t>
            </a:r>
          </a:p>
          <a:p>
            <a:pPr marL="0" indent="0">
              <a:buFont typeface="Arial" charset="0"/>
              <a:buNone/>
            </a:pPr>
            <a:r>
              <a:rPr lang="en-US" sz="900" b="1" dirty="0">
                <a:latin typeface="Courier New"/>
                <a:cs typeface="Courier New"/>
              </a:rPr>
              <a:t>}</a:t>
            </a:r>
          </a:p>
          <a:p>
            <a:pPr marL="0" indent="0">
              <a:buFont typeface="Arial" charset="0"/>
              <a:buNone/>
            </a:pPr>
            <a:endParaRPr lang="en-US" sz="900" b="1" dirty="0">
              <a:latin typeface="Courier New"/>
              <a:cs typeface="Courier New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43600" y="1524000"/>
            <a:ext cx="990600" cy="165359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801683" y="2872796"/>
            <a:ext cx="11439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0x20000100</a:t>
            </a:r>
          </a:p>
        </p:txBody>
      </p:sp>
      <p:sp>
        <p:nvSpPr>
          <p:cNvPr id="9" name="Rectangle 8"/>
          <p:cNvSpPr/>
          <p:nvPr/>
        </p:nvSpPr>
        <p:spPr>
          <a:xfrm>
            <a:off x="5943600" y="2262211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0000"/>
                </a:solidFill>
              </a:rPr>
              <a:t>D1: $40</a:t>
            </a:r>
          </a:p>
        </p:txBody>
      </p:sp>
      <p:sp>
        <p:nvSpPr>
          <p:cNvPr id="10" name="Rectangle 9"/>
          <p:cNvSpPr/>
          <p:nvPr/>
        </p:nvSpPr>
        <p:spPr>
          <a:xfrm>
            <a:off x="5939270" y="2567996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0000"/>
                </a:solidFill>
              </a:rPr>
              <a:t>A3: 0x104 (data2)</a:t>
            </a:r>
          </a:p>
        </p:txBody>
      </p:sp>
      <p:sp>
        <p:nvSpPr>
          <p:cNvPr id="11" name="Right Brace 10"/>
          <p:cNvSpPr/>
          <p:nvPr/>
        </p:nvSpPr>
        <p:spPr>
          <a:xfrm>
            <a:off x="7134449" y="2290198"/>
            <a:ext cx="248282" cy="88739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368108" y="2644196"/>
            <a:ext cx="173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Activation record or</a:t>
            </a:r>
          </a:p>
          <a:p>
            <a:r>
              <a:rPr lang="en-US" sz="1200" dirty="0"/>
              <a:t>stack frame for main( 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934931" y="2872796"/>
            <a:ext cx="990601" cy="304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5" name="Right Brace 14"/>
          <p:cNvSpPr/>
          <p:nvPr/>
        </p:nvSpPr>
        <p:spPr>
          <a:xfrm>
            <a:off x="7171080" y="1648847"/>
            <a:ext cx="228600" cy="6096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462333" y="1815147"/>
            <a:ext cx="12709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for subroutine( 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832885" y="2839042"/>
            <a:ext cx="864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800000"/>
                </a:solidFill>
              </a:rPr>
              <a:t>sp</a:t>
            </a:r>
            <a:r>
              <a:rPr lang="en-US" sz="1600" dirty="0">
                <a:solidFill>
                  <a:srgbClr val="800000"/>
                </a:solidFill>
              </a:rPr>
              <a:t> (R13)</a:t>
            </a:r>
          </a:p>
        </p:txBody>
      </p:sp>
      <p:cxnSp>
        <p:nvCxnSpPr>
          <p:cNvPr id="27" name="Straight Arrow Connector 26"/>
          <p:cNvCxnSpPr>
            <a:cxnSpLocks/>
          </p:cNvCxnSpPr>
          <p:nvPr/>
        </p:nvCxnSpPr>
        <p:spPr>
          <a:xfrm flipH="1" flipV="1">
            <a:off x="5833770" y="2262211"/>
            <a:ext cx="5372" cy="610586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391982" y="1988171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800000"/>
                </a:solidFill>
              </a:rPr>
              <a:t>-(R13)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573479" y="2877609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2BB4"/>
                </a:solidFill>
              </a:rPr>
              <a:t>(R13)+</a:t>
            </a:r>
          </a:p>
        </p:txBody>
      </p:sp>
      <p:cxnSp>
        <p:nvCxnSpPr>
          <p:cNvPr id="30" name="Straight Arrow Connector 29"/>
          <p:cNvCxnSpPr>
            <a:cxnSpLocks/>
          </p:cNvCxnSpPr>
          <p:nvPr/>
        </p:nvCxnSpPr>
        <p:spPr>
          <a:xfrm>
            <a:off x="7001731" y="2295948"/>
            <a:ext cx="0" cy="587615"/>
          </a:xfrm>
          <a:prstGeom prst="straightConnector1">
            <a:avLst/>
          </a:prstGeom>
          <a:ln>
            <a:solidFill>
              <a:srgbClr val="0033CC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8A7B99-9912-C44F-9C1F-6AC6F41C916C}"/>
              </a:ext>
            </a:extLst>
          </p:cNvPr>
          <p:cNvSpPr txBox="1"/>
          <p:nvPr/>
        </p:nvSpPr>
        <p:spPr>
          <a:xfrm>
            <a:off x="4801683" y="2599694"/>
            <a:ext cx="11439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0x200000FC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AE718B5-E4A3-8643-9DC6-33E26A243809}"/>
              </a:ext>
            </a:extLst>
          </p:cNvPr>
          <p:cNvSpPr txBox="1"/>
          <p:nvPr/>
        </p:nvSpPr>
        <p:spPr>
          <a:xfrm>
            <a:off x="4786605" y="2277122"/>
            <a:ext cx="11439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0x200000F8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8188E29-7DF2-9A40-949F-128CD630C845}"/>
              </a:ext>
            </a:extLst>
          </p:cNvPr>
          <p:cNvCxnSpPr>
            <a:cxnSpLocks/>
          </p:cNvCxnSpPr>
          <p:nvPr/>
        </p:nvCxnSpPr>
        <p:spPr>
          <a:xfrm>
            <a:off x="4604606" y="3013003"/>
            <a:ext cx="299428" cy="0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4DDE7E32-76E3-AD4F-ADE3-8C33883203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534" y="3354534"/>
            <a:ext cx="6477000" cy="308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16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3AC67-E061-CF4F-B91E-54D83CEC9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Rule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28F492-9E82-4041-87E6-5B3859425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1"/>
            <a:ext cx="8229600" cy="31242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push and pop operations should always be performed inside the memory region specified for stack.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number of push operations should always have a matching number of pop operations following a specified order.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205DD-E4A1-364C-BC18-077CA0EFD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FA728-AF5F-5843-AA0C-E9B16E775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BD298E-1E49-1B41-87CD-E54006F13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17</a:t>
            </a:fld>
            <a:endParaRPr lang="en-US" altLang="ko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406505-9D22-2B4A-B988-D17EF04C73E7}"/>
              </a:ext>
            </a:extLst>
          </p:cNvPr>
          <p:cNvSpPr txBox="1"/>
          <p:nvPr/>
        </p:nvSpPr>
        <p:spPr>
          <a:xfrm>
            <a:off x="1371600" y="5018782"/>
            <a:ext cx="70711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</a:rPr>
              <a:t>If violated,</a:t>
            </a:r>
          </a:p>
          <a:p>
            <a:r>
              <a:rPr lang="en-US" sz="3200" dirty="0">
                <a:solidFill>
                  <a:schemeClr val="accent6"/>
                </a:solidFill>
              </a:rPr>
              <a:t>stack overflow or stack underflow occurs.</a:t>
            </a:r>
          </a:p>
        </p:txBody>
      </p:sp>
    </p:spTree>
    <p:extLst>
      <p:ext uri="{BB962C8B-B14F-4D97-AF65-F5344CB8AC3E}">
        <p14:creationId xmlns:p14="http://schemas.microsoft.com/office/powerpoint/2010/main" val="3006894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"/>
            <a:ext cx="8229600" cy="8382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2971800"/>
          </a:xfrm>
        </p:spPr>
        <p:txBody>
          <a:bodyPr/>
          <a:lstStyle/>
          <a:p>
            <a:r>
              <a:rPr lang="en-US" sz="2000" dirty="0"/>
              <a:t>What is the main difference between CISC and RISC in accessing memory?</a:t>
            </a:r>
          </a:p>
          <a:p>
            <a:r>
              <a:rPr lang="en-US" sz="2000" dirty="0"/>
              <a:t>What applications can use pre-indexed/register-indexed address?</a:t>
            </a:r>
          </a:p>
          <a:p>
            <a:r>
              <a:rPr lang="en-US" sz="2000" dirty="0"/>
              <a:t>Why do we want to use LDR Rn, =#value besides MOV Rn, #value?</a:t>
            </a:r>
          </a:p>
          <a:p>
            <a:r>
              <a:rPr lang="en-US" sz="2000" dirty="0"/>
              <a:t>What is the difference between LDR Rn, =label and ADR Rn, label?</a:t>
            </a:r>
          </a:p>
          <a:p>
            <a:r>
              <a:rPr lang="en-US" sz="2000" dirty="0"/>
              <a:t>Why do we need LTORG?</a:t>
            </a:r>
          </a:p>
          <a:p>
            <a:r>
              <a:rPr lang="en-US" sz="2000" dirty="0"/>
              <a:t>Why do we need PUSH and POP?</a:t>
            </a:r>
          </a:p>
          <a:p>
            <a:r>
              <a:rPr lang="en-US" sz="2000" dirty="0"/>
              <a:t>How can PUSH be replaced with STM?</a:t>
            </a:r>
          </a:p>
          <a:p>
            <a:r>
              <a:rPr lang="en-US" sz="2000" dirty="0"/>
              <a:t>How can POP be replaced with LDM?</a:t>
            </a:r>
          </a:p>
          <a:p>
            <a:pPr marL="0" indent="0">
              <a:buNone/>
            </a:pPr>
            <a:endParaRPr lang="en-US" sz="1600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4590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1676400"/>
            <a:ext cx="8686800" cy="4449763"/>
          </a:xfrm>
        </p:spPr>
        <p:txBody>
          <a:bodyPr/>
          <a:lstStyle/>
          <a:p>
            <a:r>
              <a:rPr lang="en-US" sz="2400" dirty="0"/>
              <a:t>Addressing modes</a:t>
            </a:r>
          </a:p>
          <a:p>
            <a:pPr lvl="1"/>
            <a:r>
              <a:rPr lang="en-US" sz="2000" dirty="0"/>
              <a:t>Immediate offset addressing</a:t>
            </a:r>
          </a:p>
          <a:p>
            <a:pPr lvl="1"/>
            <a:r>
              <a:rPr lang="en-US" sz="2000" dirty="0"/>
              <a:t>Register offset addressing</a:t>
            </a:r>
          </a:p>
          <a:p>
            <a:pPr lvl="2"/>
            <a:r>
              <a:rPr lang="en-US" sz="2000" dirty="0"/>
              <a:t>Linked list example</a:t>
            </a:r>
          </a:p>
          <a:p>
            <a:pPr lvl="1"/>
            <a:r>
              <a:rPr lang="en-US" sz="2400" dirty="0"/>
              <a:t>PC-relative addressing</a:t>
            </a:r>
          </a:p>
          <a:p>
            <a:pPr lvl="2"/>
            <a:r>
              <a:rPr lang="en-US" sz="2000" dirty="0"/>
              <a:t>LDR Rn, =label, ADR RN, label </a:t>
            </a:r>
          </a:p>
          <a:p>
            <a:pPr lvl="2"/>
            <a:r>
              <a:rPr lang="en-US" sz="2000" dirty="0"/>
              <a:t>Literal pool</a:t>
            </a:r>
          </a:p>
          <a:p>
            <a:r>
              <a:rPr lang="en-US" sz="2400" dirty="0"/>
              <a:t>Load/Store multiple words</a:t>
            </a:r>
          </a:p>
          <a:p>
            <a:r>
              <a:rPr lang="en-US" sz="2400" dirty="0"/>
              <a:t>Push and Pop</a:t>
            </a:r>
          </a:p>
          <a:p>
            <a:pPr lvl="1"/>
            <a:r>
              <a:rPr lang="en-US" sz="2000" dirty="0"/>
              <a:t>Function call example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1C16C61-14C4-4AE7-93C7-F4B6C59C883F}" type="slidenum">
              <a:rPr lang="ko-KR" altLang="en-US" smtClean="0"/>
              <a:pPr>
                <a:defRPr/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43442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92207-59C6-9B49-986C-0C87C9CBB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Memory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4AC02-79F7-0C43-9843-96B0952E7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CISC (e.g., MC68000)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24DF6E-F93B-6B48-B3B1-7682B9818F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133600"/>
            <a:ext cx="4040188" cy="1177925"/>
          </a:xfrm>
        </p:spPr>
        <p:txBody>
          <a:bodyPr/>
          <a:lstStyle/>
          <a:p>
            <a:r>
              <a:rPr lang="en-US" dirty="0"/>
              <a:t>Most CPU instructions can transfer data from and to memory.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FD6971-249D-D144-8BAC-8B8E2975A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RISC (e.g., ARM)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2BBA89-4870-2D46-B15B-F3BF8A4A3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5" y="2133600"/>
            <a:ext cx="4041775" cy="3951288"/>
          </a:xfrm>
        </p:spPr>
        <p:txBody>
          <a:bodyPr/>
          <a:lstStyle/>
          <a:p>
            <a:r>
              <a:rPr lang="en-US" dirty="0"/>
              <a:t>Only memory-access instructions are allowed to carry out data transfer</a:t>
            </a:r>
          </a:p>
          <a:p>
            <a:pPr lvl="1"/>
            <a:r>
              <a:rPr lang="en-US" sz="1800" dirty="0"/>
              <a:t>LDR, STR, LDM, STM, ADR, POP, and PUSH only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6708F3-BB6B-A94B-9CED-2F09646A6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DAA5FF-ED23-8142-B179-025C955DF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33E1B3-5F5B-F045-8A42-5157930A7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D83FB6D-48BA-406B-907B-8A5D67E9CB61}" type="slidenum">
              <a:rPr lang="ko-KR" altLang="en-US" smtClean="0"/>
              <a:pPr>
                <a:defRPr/>
              </a:pPr>
              <a:t>2</a:t>
            </a:fld>
            <a:endParaRPr lang="en-US" altLang="ko-KR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100F52A9-9593-AE47-9C4D-585D49A50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536736"/>
              </p:ext>
            </p:extLst>
          </p:nvPr>
        </p:nvGraphicFramePr>
        <p:xfrm>
          <a:off x="457200" y="3886200"/>
          <a:ext cx="4040188" cy="22891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094">
                  <a:extLst>
                    <a:ext uri="{9D8B030D-6E8A-4147-A177-3AD203B41FA5}">
                      <a16:colId xmlns:a16="http://schemas.microsoft.com/office/drawing/2014/main" val="1071470462"/>
                    </a:ext>
                  </a:extLst>
                </a:gridCol>
                <a:gridCol w="2020094">
                  <a:extLst>
                    <a:ext uri="{9D8B030D-6E8A-4147-A177-3AD203B41FA5}">
                      <a16:colId xmlns:a16="http://schemas.microsoft.com/office/drawing/2014/main" val="3686340480"/>
                    </a:ext>
                  </a:extLst>
                </a:gridCol>
              </a:tblGrid>
              <a:tr h="456420">
                <a:tc>
                  <a:txBody>
                    <a:bodyPr/>
                    <a:lstStyle/>
                    <a:p>
                      <a:r>
                        <a:rPr lang="en-US" sz="1000" dirty="0"/>
                        <a:t>Addressing modes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82690"/>
                  </a:ext>
                </a:extLst>
              </a:tr>
              <a:tr h="456420">
                <a:tc>
                  <a:txBody>
                    <a:bodyPr/>
                    <a:lstStyle/>
                    <a:p>
                      <a:r>
                        <a:rPr lang="en-US" sz="1000" dirty="0"/>
                        <a:t>Immediate addressing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ADDI.W #$FF, D0 ; D0 += 0xFF;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607000"/>
                  </a:ext>
                </a:extLst>
              </a:tr>
              <a:tr h="675251">
                <a:tc>
                  <a:txBody>
                    <a:bodyPr/>
                    <a:lstStyle/>
                    <a:p>
                      <a:r>
                        <a:rPr lang="en-US" sz="1000" dirty="0"/>
                        <a:t>Address register indirect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with pre-decrement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with post-increment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SUB.B -(A0), D0 ; D0 -= *(--A0);</a:t>
                      </a:r>
                    </a:p>
                    <a:p>
                      <a:r>
                        <a:rPr lang="en-US" sz="1000" dirty="0"/>
                        <a:t>ADD.B (A0)+, D0 ; D0 += *A0++;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6857"/>
                  </a:ext>
                </a:extLst>
              </a:tr>
              <a:tr h="675251">
                <a:tc>
                  <a:txBody>
                    <a:bodyPr/>
                    <a:lstStyle/>
                    <a:p>
                      <a:r>
                        <a:rPr lang="en-US" sz="1000" dirty="0"/>
                        <a:t>Absolute addressing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Half ward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  <a:p>
                      <a:r>
                        <a:rPr lang="en-US" sz="1000" dirty="0"/>
                        <a:t>MOVEA.W #$7FFF, A1</a:t>
                      </a:r>
                    </a:p>
                    <a:p>
                      <a:r>
                        <a:rPr lang="en-US" sz="1000" dirty="0"/>
                        <a:t>MOVEA.L #$8000, A1</a:t>
                      </a:r>
                    </a:p>
                    <a:p>
                      <a:r>
                        <a:rPr lang="en-US" sz="1000" dirty="0"/>
                        <a:t>LEA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983410"/>
                  </a:ext>
                </a:extLst>
              </a:tr>
            </a:tbl>
          </a:graphicData>
        </a:graphic>
      </p:graphicFrame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8401D8D0-CB51-624C-A976-CBE3C9273C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679034"/>
              </p:ext>
            </p:extLst>
          </p:nvPr>
        </p:nvGraphicFramePr>
        <p:xfrm>
          <a:off x="4800600" y="3893126"/>
          <a:ext cx="4114800" cy="25357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5662">
                  <a:extLst>
                    <a:ext uri="{9D8B030D-6E8A-4147-A177-3AD203B41FA5}">
                      <a16:colId xmlns:a16="http://schemas.microsoft.com/office/drawing/2014/main" val="3899201619"/>
                    </a:ext>
                  </a:extLst>
                </a:gridCol>
                <a:gridCol w="1899138">
                  <a:extLst>
                    <a:ext uri="{9D8B030D-6E8A-4147-A177-3AD203B41FA5}">
                      <a16:colId xmlns:a16="http://schemas.microsoft.com/office/drawing/2014/main" val="3091684600"/>
                    </a:ext>
                  </a:extLst>
                </a:gridCol>
              </a:tblGrid>
              <a:tr h="566817">
                <a:tc>
                  <a:txBody>
                    <a:bodyPr/>
                    <a:lstStyle/>
                    <a:p>
                      <a:r>
                        <a:rPr lang="en-US" sz="1000" dirty="0"/>
                        <a:t>Addressing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280988"/>
                  </a:ext>
                </a:extLst>
              </a:tr>
              <a:tr h="566817">
                <a:tc>
                  <a:txBody>
                    <a:bodyPr/>
                    <a:lstStyle/>
                    <a:p>
                      <a:r>
                        <a:rPr lang="en-US" sz="1000" dirty="0"/>
                        <a:t>Immediate offset addressing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Pre-indexed offset addressing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Pre-indexed offset with </a:t>
                      </a:r>
                      <a:r>
                        <a:rPr lang="en-US" sz="1000" dirty="0" err="1"/>
                        <a:t>wirteback</a:t>
                      </a:r>
                      <a:endParaRPr lang="en-US" sz="1000" dirty="0"/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post-indexed offset addressing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LDR R0, [R1]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LDR R8, [R10, #4]!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LDR R0, [R6], #4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797745"/>
                  </a:ext>
                </a:extLst>
              </a:tr>
              <a:tr h="566817">
                <a:tc>
                  <a:txBody>
                    <a:bodyPr/>
                    <a:lstStyle/>
                    <a:p>
                      <a:r>
                        <a:rPr lang="en-US" sz="1000" dirty="0"/>
                        <a:t>Register offset addressing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Pre-indexed offset addressing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Pre-indexed offset with </a:t>
                      </a:r>
                      <a:r>
                        <a:rPr lang="en-US" sz="1000" dirty="0" err="1"/>
                        <a:t>wirteback</a:t>
                      </a:r>
                      <a:endParaRPr lang="en-US" sz="1000" dirty="0"/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post-indexed offset addressing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LDR R3, [R2, R0, LSL #1]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LDR R3, [R2, R0, LSL #1]!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LDR R3, [R2], R0, LSL #1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5089744"/>
                  </a:ext>
                </a:extLst>
              </a:tr>
              <a:tr h="566817">
                <a:tc>
                  <a:txBody>
                    <a:bodyPr/>
                    <a:lstStyle/>
                    <a:p>
                      <a:r>
                        <a:rPr lang="en-US" sz="1000" dirty="0"/>
                        <a:t>PC-relative addressing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LDR Rn, label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/>
                        <a:t>ADR Rn,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LDR R1, =var1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ADR R8, data6; the </a:t>
                      </a:r>
                      <a:r>
                        <a:rPr lang="en-US" sz="1000" dirty="0" err="1"/>
                        <a:t>addr</a:t>
                      </a:r>
                      <a:r>
                        <a:rPr lang="en-US" sz="1000" dirty="0"/>
                        <a:t> of data6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602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3953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B62A1-7A45-5A46-9878-2949E7F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Immediate Offset Addressing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B7A308-3772-E04C-8F02-16D250515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8C4E2-550D-0C45-A724-43724122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52095A-BE9F-7B48-B564-4B1FF0D37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3</a:t>
            </a:fld>
            <a:endParaRPr lang="en-US" altLang="ko-KR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9EE4EAE-1E06-494B-89C0-12BEC1A20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279415"/>
              </p:ext>
            </p:extLst>
          </p:nvPr>
        </p:nvGraphicFramePr>
        <p:xfrm>
          <a:off x="346074" y="1617518"/>
          <a:ext cx="8645526" cy="3627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691">
                  <a:extLst>
                    <a:ext uri="{9D8B030D-6E8A-4147-A177-3AD203B41FA5}">
                      <a16:colId xmlns:a16="http://schemas.microsoft.com/office/drawing/2014/main" val="2010259575"/>
                    </a:ext>
                  </a:extLst>
                </a:gridCol>
                <a:gridCol w="2392958">
                  <a:extLst>
                    <a:ext uri="{9D8B030D-6E8A-4147-A177-3AD203B41FA5}">
                      <a16:colId xmlns:a16="http://schemas.microsoft.com/office/drawing/2014/main" val="1539623611"/>
                    </a:ext>
                  </a:extLst>
                </a:gridCol>
                <a:gridCol w="1514277">
                  <a:extLst>
                    <a:ext uri="{9D8B030D-6E8A-4147-A177-3AD203B41FA5}">
                      <a16:colId xmlns:a16="http://schemas.microsoft.com/office/drawing/2014/main" val="210532465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46634509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222112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Addressing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Instructions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Data to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Base address 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78570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sz="1400" dirty="0"/>
                        <a:t>Pre-index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</a:t>
                      </a:r>
                    </a:p>
                    <a:p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[Rn, #offset]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read from </a:t>
                      </a:r>
                    </a:p>
                    <a:p>
                      <a:r>
                        <a:rPr lang="en-US" sz="1400" dirty="0"/>
                        <a:t>mem[Rn + offset]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not updated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 R0, [R1]</a:t>
                      </a:r>
                    </a:p>
                    <a:p>
                      <a:r>
                        <a:rPr lang="en-US" sz="1400" dirty="0"/>
                        <a:t>; R0</a:t>
                      </a:r>
                      <a:r>
                        <a:rPr lang="en-US" sz="1400" dirty="0">
                          <a:sym typeface="Wingdings" pitchFamily="2" charset="2"/>
                        </a:rPr>
                        <a:t>mem[R1]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3394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[Rn, #offset]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write to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mem[Rn + offset]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not updated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 R2, [R9, #0x7]</a:t>
                      </a:r>
                    </a:p>
                    <a:p>
                      <a:r>
                        <a:rPr lang="en-US" sz="1400" dirty="0"/>
                        <a:t>; mem[R9+0x7]</a:t>
                      </a:r>
                      <a:r>
                        <a:rPr lang="en-US" sz="1400" dirty="0">
                          <a:sym typeface="Wingdings" pitchFamily="2" charset="2"/>
                        </a:rPr>
                        <a:t>R2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66309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sz="1400" dirty="0"/>
                        <a:t>Pre-index with writeback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</a:t>
                      </a:r>
                    </a:p>
                    <a:p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[Rn, #offset]!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read from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mem[Rn + offset]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Rn + 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 R8, [R10, #4]!</a:t>
                      </a:r>
                    </a:p>
                    <a:p>
                      <a:r>
                        <a:rPr lang="en-US" sz="1400" dirty="0"/>
                        <a:t>; R10</a:t>
                      </a:r>
                      <a:r>
                        <a:rPr lang="en-US" sz="1400" dirty="0">
                          <a:sym typeface="Wingdings" pitchFamily="2" charset="2"/>
                        </a:rPr>
                        <a:t>R10+4, R8mem[R10]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62133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[Rn, #offset]!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write to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mem[Rn + offset]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Rn + 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 R2, [R9, #0xA]!</a:t>
                      </a:r>
                    </a:p>
                    <a:p>
                      <a:r>
                        <a:rPr lang="en-US" sz="1400" dirty="0"/>
                        <a:t>; R9</a:t>
                      </a:r>
                      <a:r>
                        <a:rPr lang="en-US" sz="1400" dirty="0">
                          <a:sym typeface="Wingdings" pitchFamily="2" charset="2"/>
                        </a:rPr>
                        <a:t>R9 + 0xA, mem[R9]R2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75192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sz="1400" dirty="0"/>
                        <a:t>Post-index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</a:t>
                      </a:r>
                    </a:p>
                    <a:p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[Rn], #offset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read from mem[Rn]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Rn + 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 R0, [R6], #4</a:t>
                      </a:r>
                    </a:p>
                    <a:p>
                      <a:r>
                        <a:rPr lang="en-US" sz="1400" dirty="0"/>
                        <a:t>; R0 </a:t>
                      </a:r>
                      <a:r>
                        <a:rPr lang="en-US" sz="1400" dirty="0">
                          <a:sym typeface="Wingdings" pitchFamily="2" charset="2"/>
                        </a:rPr>
                        <a:t>mem[R6], R6 R6+4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5315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[Rn], #offset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write to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mem[Rn]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Rn + 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 R1, [R3], #5</a:t>
                      </a:r>
                    </a:p>
                    <a:p>
                      <a:r>
                        <a:rPr lang="en-US" sz="1400" dirty="0"/>
                        <a:t>; mem[R3]</a:t>
                      </a:r>
                      <a:r>
                        <a:rPr lang="en-US" sz="1400" dirty="0">
                          <a:sym typeface="Wingdings" pitchFamily="2" charset="2"/>
                        </a:rPr>
                        <a:t></a:t>
                      </a:r>
                      <a:r>
                        <a:rPr lang="en-US" sz="1400" dirty="0"/>
                        <a:t>R1, R3</a:t>
                      </a:r>
                      <a:r>
                        <a:rPr lang="en-US" sz="1400" dirty="0">
                          <a:sym typeface="Wingdings" pitchFamily="2" charset="2"/>
                        </a:rPr>
                        <a:t>R3+</a:t>
                      </a:r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1725436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32127ED-3ABC-1D4F-BB05-9479243F3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5264727"/>
            <a:ext cx="4699000" cy="1117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1878BD-467E-A543-8379-FFD77AD32D91}"/>
              </a:ext>
            </a:extLst>
          </p:cNvPr>
          <p:cNvSpPr txBox="1"/>
          <p:nvPr/>
        </p:nvSpPr>
        <p:spPr>
          <a:xfrm>
            <a:off x="5436755" y="5458997"/>
            <a:ext cx="3572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offset:</a:t>
            </a:r>
          </a:p>
          <a:p>
            <a:r>
              <a:rPr lang="en-US" dirty="0"/>
              <a:t>-255 .. +255 in 16-bit instructions</a:t>
            </a:r>
          </a:p>
          <a:p>
            <a:r>
              <a:rPr lang="en-US" dirty="0"/>
              <a:t>-4095 .. + 4095 in 32-bit instructions</a:t>
            </a:r>
          </a:p>
        </p:txBody>
      </p:sp>
    </p:spTree>
    <p:extLst>
      <p:ext uri="{BB962C8B-B14F-4D97-AF65-F5344CB8AC3E}">
        <p14:creationId xmlns:p14="http://schemas.microsoft.com/office/powerpoint/2010/main" val="63518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AA86-82C7-A949-B167-1FF7C041A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RTL Example (LDR)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036EDA-A8E1-2048-988B-90A05092A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6992B4-6594-DF42-BB1D-27B38600C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FFB3C-C675-A64F-8557-8B6712CBC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4</a:t>
            </a:fld>
            <a:endParaRPr lang="en-US" altLang="ko-K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D59FD1-C896-1041-8E6C-A7F5F694C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928178"/>
            <a:ext cx="4762500" cy="203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732722-19D5-564B-B824-6B78DBEE79BB}"/>
              </a:ext>
            </a:extLst>
          </p:cNvPr>
          <p:cNvSpPr txBox="1"/>
          <p:nvPr/>
        </p:nvSpPr>
        <p:spPr>
          <a:xfrm>
            <a:off x="477982" y="4288156"/>
            <a:ext cx="328545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LDR R0, [R1]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MAR </a:t>
            </a:r>
            <a:r>
              <a:rPr lang="en-US" dirty="0">
                <a:sym typeface="Wingdings" pitchFamily="2" charset="2"/>
              </a:rPr>
              <a:t> </a:t>
            </a:r>
            <a:r>
              <a:rPr lang="en-US" dirty="0"/>
              <a:t>PC, PC </a:t>
            </a:r>
            <a:r>
              <a:rPr lang="en-US" dirty="0">
                <a:sym typeface="Wingdings" pitchFamily="2" charset="2"/>
              </a:rPr>
              <a:t> PC + 2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IR </a:t>
            </a:r>
            <a:r>
              <a:rPr lang="en-US" dirty="0">
                <a:sym typeface="Wingdings" pitchFamily="2" charset="2"/>
              </a:rPr>
              <a:t> mem[MAR]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MAR </a:t>
            </a:r>
            <a:r>
              <a:rPr lang="en-US" dirty="0">
                <a:sym typeface="Wingdings" pitchFamily="2" charset="2"/>
              </a:rPr>
              <a:t> </a:t>
            </a:r>
            <a:r>
              <a:rPr lang="en-US" dirty="0"/>
              <a:t>R1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R0 </a:t>
            </a:r>
            <a:r>
              <a:rPr lang="en-US" dirty="0">
                <a:sym typeface="Wingdings" pitchFamily="2" charset="2"/>
              </a:rPr>
              <a:t> </a:t>
            </a:r>
            <a:r>
              <a:rPr lang="en-US" dirty="0"/>
              <a:t>mem[MAR]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62A054-415C-0D40-9040-E2CB77B2E6E9}"/>
              </a:ext>
            </a:extLst>
          </p:cNvPr>
          <p:cNvSpPr txBox="1"/>
          <p:nvPr/>
        </p:nvSpPr>
        <p:spPr>
          <a:xfrm>
            <a:off x="5418667" y="4160093"/>
            <a:ext cx="32854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 R0, [R1, #4</a:t>
            </a:r>
            <a:r>
              <a:rPr lang="en-US" dirty="0">
                <a:solidFill>
                  <a:srgbClr val="C00000"/>
                </a:solidFill>
              </a:rPr>
              <a:t>]!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MAR </a:t>
            </a:r>
            <a:r>
              <a:rPr lang="en-US" dirty="0">
                <a:sym typeface="Wingdings" pitchFamily="2" charset="2"/>
              </a:rPr>
              <a:t> PC, PC  PC + 2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IR  mem[MAR]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  <a:sym typeface="Wingdings" pitchFamily="2" charset="2"/>
              </a:rPr>
              <a:t>R1  R1 + 4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MAR  R1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R0 </a:t>
            </a:r>
            <a:r>
              <a:rPr lang="en-US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en-US" dirty="0">
                <a:sym typeface="Wingdings" pitchFamily="2" charset="2"/>
              </a:rPr>
              <a:t> mem[MAR]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11B81A-B1E9-9943-A5D4-B0E96671FFFE}"/>
              </a:ext>
            </a:extLst>
          </p:cNvPr>
          <p:cNvSpPr txBox="1"/>
          <p:nvPr/>
        </p:nvSpPr>
        <p:spPr>
          <a:xfrm>
            <a:off x="3886200" y="4551044"/>
            <a:ext cx="1854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1.2. Instr. fetching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C31B74-757D-2948-8010-410AFE135CFA}"/>
              </a:ext>
            </a:extLst>
          </p:cNvPr>
          <p:cNvSpPr txBox="1"/>
          <p:nvPr/>
        </p:nvSpPr>
        <p:spPr>
          <a:xfrm>
            <a:off x="6181633" y="3775512"/>
            <a:ext cx="275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3. pre-index with writeback</a:t>
            </a:r>
          </a:p>
        </p:txBody>
      </p:sp>
    </p:spTree>
    <p:extLst>
      <p:ext uri="{BB962C8B-B14F-4D97-AF65-F5344CB8AC3E}">
        <p14:creationId xmlns:p14="http://schemas.microsoft.com/office/powerpoint/2010/main" val="2930630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73CB3-A503-0A49-AFEA-7727472FC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433651"/>
            <a:ext cx="8991600" cy="838200"/>
          </a:xfrm>
        </p:spPr>
        <p:txBody>
          <a:bodyPr/>
          <a:lstStyle/>
          <a:p>
            <a:r>
              <a:rPr lang="en-US" sz="3600" dirty="0"/>
              <a:t>An Example of Pre-Indexed Offset Addressing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526EE-8E5B-434B-9B97-4B2FCCB60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F3C6-111E-C240-9AAE-9F1F9EEA4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65475" y="6526830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altLang="ko-KR" dirty="0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B34741-A0FA-5343-B049-38C75AE26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5</a:t>
            </a:fld>
            <a:endParaRPr lang="en-US" altLang="ko-K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617CD4-AB89-7147-A3EE-03FFA646EC83}"/>
              </a:ext>
            </a:extLst>
          </p:cNvPr>
          <p:cNvSpPr txBox="1"/>
          <p:nvPr/>
        </p:nvSpPr>
        <p:spPr>
          <a:xfrm>
            <a:off x="457200" y="1061810"/>
            <a:ext cx="4495800" cy="5262979"/>
          </a:xfrm>
          <a:prstGeom prst="rect">
            <a:avLst/>
          </a:prstGeom>
          <a:solidFill>
            <a:srgbClr val="FFFAC3"/>
          </a:solidFill>
        </p:spPr>
        <p:txBody>
          <a:bodyPr wrap="square" rtlCol="0">
            <a:spAutoFit/>
          </a:bodyPr>
          <a:lstStyle/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An assembly program that reverses a string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Stack 	EQU 0x400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AREA STACK , NOINIT , READWRITE , ALIGN =3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MyStackMem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SPACE Stack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AREA RESET , READONLY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EXPORT __Vectors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__Vectors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DCD 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MyStackMem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Stack ; stack pointer for empty stack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DCD 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reset vector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AREA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MyData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DATA, READWRITE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SPACE 0x10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AREA MYCODE, CODE, READONLY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DCB  "HELLO WORLD", 0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ALIGN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ENTRY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EXPORT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LDR  R0, =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LDR  R2, =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LDRB R1, [R0]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loop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CMP  R1, #0	; First enumerate the number of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BEQ  copy	; elements in the source array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ADD  R4, #1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LDRB R1, [R0, #1]!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    loop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CMP  R4, #0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BEQ 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End_Prog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copy1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LDRB R1, [R0, #-1]! ; Start with the last element of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STRB R1, [R2]	; source array and store element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ADD  R2, #1	; by element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SUBS R4, #1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BNE  copy1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End_Prog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   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End_Prog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END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76423DC-255A-0845-BD57-C0CD71562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4670997"/>
              </p:ext>
            </p:extLst>
          </p:nvPr>
        </p:nvGraphicFramePr>
        <p:xfrm>
          <a:off x="5013016" y="1066800"/>
          <a:ext cx="3990048" cy="5547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838200">
                  <a:extLst>
                    <a:ext uri="{9D8B030D-6E8A-4147-A177-3AD203B41FA5}">
                      <a16:colId xmlns:a16="http://schemas.microsoft.com/office/drawing/2014/main" val="1327707500"/>
                    </a:ext>
                  </a:extLst>
                </a:gridCol>
                <a:gridCol w="854384">
                  <a:extLst>
                    <a:ext uri="{9D8B030D-6E8A-4147-A177-3AD203B41FA5}">
                      <a16:colId xmlns:a16="http://schemas.microsoft.com/office/drawing/2014/main" val="4156764385"/>
                    </a:ext>
                  </a:extLst>
                </a:gridCol>
                <a:gridCol w="2297464">
                  <a:extLst>
                    <a:ext uri="{9D8B030D-6E8A-4147-A177-3AD203B41FA5}">
                      <a16:colId xmlns:a16="http://schemas.microsoft.com/office/drawing/2014/main" val="215538702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Contents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Remark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2288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0x0000.0000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0x0410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Stack pointer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9722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0x0000.0002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0x2000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5130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0x0000.0004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0x0015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Reset_hander</a:t>
                      </a:r>
                      <a:endParaRPr lang="en-US" sz="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7863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0x0000.0006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0x0000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0939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0x0000.0008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0x4548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“EH”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07199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0x0000.000A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0x4C4C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“LL”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319829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0x0000.000C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0x204F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 O”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0869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0x0000.000E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0x4F57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“OW”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89432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0x0000.0010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0x4C52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“LR”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38182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0x0000.0012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0x0044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“0D”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2413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0x0000.0014</a:t>
                      </a:r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LDR R0, =</a:t>
                      </a:r>
                      <a:r>
                        <a:rPr lang="en-US" sz="800" dirty="0" err="1"/>
                        <a:t>src</a:t>
                      </a:r>
                      <a:endParaRPr lang="en-US" sz="800" dirty="0"/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src</a:t>
                      </a:r>
                      <a:r>
                        <a:rPr lang="en-US" sz="800" dirty="0"/>
                        <a:t> = 0x003C</a:t>
                      </a:r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5807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0x0000.0016</a:t>
                      </a:r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LDR R2, =</a:t>
                      </a:r>
                      <a:r>
                        <a:rPr lang="en-US" sz="800" dirty="0" err="1"/>
                        <a:t>dst</a:t>
                      </a:r>
                      <a:endParaRPr lang="en-US" sz="800" dirty="0"/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dst</a:t>
                      </a:r>
                      <a:r>
                        <a:rPr lang="en-US" sz="800" dirty="0"/>
                        <a:t> = 0x0040</a:t>
                      </a:r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19750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...</a:t>
                      </a:r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1176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0x0000.003A</a:t>
                      </a:r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B </a:t>
                      </a:r>
                      <a:r>
                        <a:rPr lang="en-US" sz="800" dirty="0" err="1"/>
                        <a:t>End_Prog</a:t>
                      </a:r>
                      <a:endParaRPr lang="en-US" sz="800" dirty="0"/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End_Prog</a:t>
                      </a:r>
                      <a:r>
                        <a:rPr lang="en-US" sz="800" dirty="0"/>
                        <a:t> = 0x003A</a:t>
                      </a:r>
                    </a:p>
                  </a:txBody>
                  <a:tcPr>
                    <a:solidFill>
                      <a:srgbClr val="92D050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1723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0x0000.003C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0x0008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30669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0x0000.003E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0x0000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src</a:t>
                      </a:r>
                      <a:r>
                        <a:rPr lang="en-US" sz="800" dirty="0"/>
                        <a:t> address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96741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0x0000.0040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0x0000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30413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0x0000.0044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0x2000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dst</a:t>
                      </a:r>
                      <a:r>
                        <a:rPr lang="en-US" sz="800" dirty="0"/>
                        <a:t> address</a:t>
                      </a:r>
                    </a:p>
                  </a:txBody>
                  <a:tcPr>
                    <a:solidFill>
                      <a:srgbClr val="92D05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14947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6039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0x2000.0000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0x444C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“DL”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6664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0x2000.0002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0x524F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“RO”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7107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0x2000.0004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0x5720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“W “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8162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0x2000.0006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0x4F4C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“OL”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1644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0x2000.0008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0x4C45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“LE”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2458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r>
                        <a:rPr lang="en-US" sz="800" dirty="0"/>
                        <a:t>0x2000.000A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0X4800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“H\0”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24167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36AAB60-A29B-A141-BB5A-2CC3705FB5D1}"/>
              </a:ext>
            </a:extLst>
          </p:cNvPr>
          <p:cNvSpPr txBox="1"/>
          <p:nvPr/>
        </p:nvSpPr>
        <p:spPr>
          <a:xfrm>
            <a:off x="7473950" y="1402376"/>
            <a:ext cx="12128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</a:rPr>
              <a:t>Vector 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AC2F35-D11F-F348-B24C-E1437ADA7290}"/>
              </a:ext>
            </a:extLst>
          </p:cNvPr>
          <p:cNvSpPr txBox="1"/>
          <p:nvPr/>
        </p:nvSpPr>
        <p:spPr>
          <a:xfrm>
            <a:off x="7187118" y="5701222"/>
            <a:ext cx="1815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9000"/>
                </a:solidFill>
              </a:rPr>
              <a:t>SRAM (Read/Write)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138598-820B-CF48-893A-02120E7693C6}"/>
              </a:ext>
            </a:extLst>
          </p:cNvPr>
          <p:cNvSpPr txBox="1"/>
          <p:nvPr/>
        </p:nvSpPr>
        <p:spPr>
          <a:xfrm>
            <a:off x="7398137" y="2493098"/>
            <a:ext cx="16049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</a:rPr>
              <a:t>ROM</a:t>
            </a:r>
          </a:p>
          <a:p>
            <a:r>
              <a:rPr lang="en-US" sz="1600" dirty="0">
                <a:solidFill>
                  <a:srgbClr val="00B050"/>
                </a:solidFill>
              </a:rPr>
              <a:t>(Read-Only Data)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FEDEB6-C732-944A-9032-F1CAC913E3E0}"/>
              </a:ext>
            </a:extLst>
          </p:cNvPr>
          <p:cNvSpPr txBox="1"/>
          <p:nvPr/>
        </p:nvSpPr>
        <p:spPr>
          <a:xfrm>
            <a:off x="7417689" y="3541745"/>
            <a:ext cx="12053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</a:rPr>
              <a:t>ROM (Code)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F3FF5F-0A5A-EB4C-85A6-532EE91D97A7}"/>
              </a:ext>
            </a:extLst>
          </p:cNvPr>
          <p:cNvSpPr txBox="1"/>
          <p:nvPr/>
        </p:nvSpPr>
        <p:spPr>
          <a:xfrm>
            <a:off x="7417689" y="4354286"/>
            <a:ext cx="12369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</a:rPr>
              <a:t>ROM</a:t>
            </a:r>
          </a:p>
          <a:p>
            <a:r>
              <a:rPr lang="en-US" sz="1600" dirty="0">
                <a:solidFill>
                  <a:srgbClr val="00B050"/>
                </a:solidFill>
              </a:rPr>
              <a:t>(Literal Pool)</a:t>
            </a:r>
          </a:p>
        </p:txBody>
      </p:sp>
    </p:spTree>
    <p:extLst>
      <p:ext uri="{BB962C8B-B14F-4D97-AF65-F5344CB8AC3E}">
        <p14:creationId xmlns:p14="http://schemas.microsoft.com/office/powerpoint/2010/main" val="1540845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B62A1-7A45-5A46-9878-2949E7F8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Offset Addressing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B7A308-3772-E04C-8F02-16D250515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8C4E2-550D-0C45-A724-43724122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52095A-BE9F-7B48-B564-4B1FF0D37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6</a:t>
            </a:fld>
            <a:endParaRPr lang="en-US" altLang="ko-KR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9EE4EAE-1E06-494B-89C0-12BEC1A20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93052"/>
              </p:ext>
            </p:extLst>
          </p:nvPr>
        </p:nvGraphicFramePr>
        <p:xfrm>
          <a:off x="231775" y="1627909"/>
          <a:ext cx="8763000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9461">
                  <a:extLst>
                    <a:ext uri="{9D8B030D-6E8A-4147-A177-3AD203B41FA5}">
                      <a16:colId xmlns:a16="http://schemas.microsoft.com/office/drawing/2014/main" val="2010259575"/>
                    </a:ext>
                  </a:extLst>
                </a:gridCol>
                <a:gridCol w="2780474">
                  <a:extLst>
                    <a:ext uri="{9D8B030D-6E8A-4147-A177-3AD203B41FA5}">
                      <a16:colId xmlns:a16="http://schemas.microsoft.com/office/drawing/2014/main" val="1539623611"/>
                    </a:ext>
                  </a:extLst>
                </a:gridCol>
                <a:gridCol w="1621943">
                  <a:extLst>
                    <a:ext uri="{9D8B030D-6E8A-4147-A177-3AD203B41FA5}">
                      <a16:colId xmlns:a16="http://schemas.microsoft.com/office/drawing/2014/main" val="2105324650"/>
                    </a:ext>
                  </a:extLst>
                </a:gridCol>
                <a:gridCol w="849589">
                  <a:extLst>
                    <a:ext uri="{9D8B030D-6E8A-4147-A177-3AD203B41FA5}">
                      <a16:colId xmlns:a16="http://schemas.microsoft.com/office/drawing/2014/main" val="3466345098"/>
                    </a:ext>
                  </a:extLst>
                </a:gridCol>
                <a:gridCol w="2471533">
                  <a:extLst>
                    <a:ext uri="{9D8B030D-6E8A-4147-A177-3AD203B41FA5}">
                      <a16:colId xmlns:a16="http://schemas.microsoft.com/office/drawing/2014/main" val="20222112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Addressing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Instructions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Data to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Base address 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78570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sz="1400" dirty="0"/>
                        <a:t>Pre-index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</a:t>
                      </a:r>
                    </a:p>
                    <a:p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[Rn, Rm{, LSL #n}]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read from </a:t>
                      </a:r>
                    </a:p>
                    <a:p>
                      <a:r>
                        <a:rPr lang="en-US" sz="1400" dirty="0"/>
                        <a:t>mem[Rn + Rm * 2</a:t>
                      </a:r>
                      <a:r>
                        <a:rPr lang="en-US" sz="1400" baseline="30000" dirty="0"/>
                        <a:t>n</a:t>
                      </a:r>
                      <a:r>
                        <a:rPr lang="en-US" sz="1400" dirty="0"/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not updated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 R3, [R2, R0, LSL #1]</a:t>
                      </a:r>
                    </a:p>
                    <a:p>
                      <a:r>
                        <a:rPr lang="en-US" sz="1400" dirty="0"/>
                        <a:t>; R3</a:t>
                      </a:r>
                      <a:r>
                        <a:rPr lang="en-US" sz="1400" dirty="0">
                          <a:sym typeface="Wingdings" pitchFamily="2" charset="2"/>
                        </a:rPr>
                        <a:t>mem[R2 + R0 * 2]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33945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[Rn, Rm{, LSL #n}]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write to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mem[Rn + Rm * 2</a:t>
                      </a:r>
                      <a:r>
                        <a:rPr lang="en-US" sz="1400" baseline="30000" dirty="0"/>
                        <a:t>n</a:t>
                      </a:r>
                      <a:r>
                        <a:rPr lang="en-US" sz="1400" dirty="0"/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not updated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 R7, [R4, R2, LSL #2]</a:t>
                      </a:r>
                    </a:p>
                    <a:p>
                      <a:r>
                        <a:rPr lang="en-US" sz="1400" dirty="0"/>
                        <a:t>; mem[R4 + R2 * 2</a:t>
                      </a:r>
                      <a:r>
                        <a:rPr lang="en-US" sz="1400" baseline="30000" dirty="0"/>
                        <a:t>2</a:t>
                      </a:r>
                      <a:r>
                        <a:rPr lang="en-US" sz="1400" dirty="0"/>
                        <a:t>]</a:t>
                      </a:r>
                      <a:r>
                        <a:rPr lang="en-US" sz="1400" dirty="0">
                          <a:sym typeface="Wingdings" pitchFamily="2" charset="2"/>
                        </a:rPr>
                        <a:t>R7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66309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sz="1400" dirty="0"/>
                        <a:t>Pre-index with writeback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</a:t>
                      </a:r>
                    </a:p>
                    <a:p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[Rn, Rm{, LSL #n}]!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read from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mem[Rn + Rm * 2</a:t>
                      </a:r>
                      <a:r>
                        <a:rPr lang="en-US" sz="1400" baseline="30000" dirty="0"/>
                        <a:t>n</a:t>
                      </a:r>
                      <a:r>
                        <a:rPr lang="en-US" sz="1400" dirty="0"/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Rn + 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 R3, [R2, R0, LSL #1]!</a:t>
                      </a:r>
                    </a:p>
                    <a:p>
                      <a:r>
                        <a:rPr lang="en-US" sz="1400" dirty="0"/>
                        <a:t>; R2</a:t>
                      </a:r>
                      <a:r>
                        <a:rPr lang="en-US" sz="1400" dirty="0">
                          <a:sym typeface="Wingdings" pitchFamily="2" charset="2"/>
                        </a:rPr>
                        <a:t>R2+R0*2, </a:t>
                      </a:r>
                      <a:r>
                        <a:rPr lang="en-US" sz="1400" dirty="0"/>
                        <a:t>R3</a:t>
                      </a:r>
                      <a:r>
                        <a:rPr lang="en-US" sz="1400" dirty="0">
                          <a:sym typeface="Wingdings" pitchFamily="2" charset="2"/>
                        </a:rPr>
                        <a:t>mem[R2]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62133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[Rn, Rm{, LSL #n}]!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write to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mem[Rn + Rm * 2</a:t>
                      </a:r>
                      <a:r>
                        <a:rPr lang="en-US" sz="1400" baseline="30000" dirty="0"/>
                        <a:t>n</a:t>
                      </a:r>
                      <a:r>
                        <a:rPr lang="en-US" sz="1400" dirty="0"/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Rn + 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 R7, [R4, R2, LSL #2]!</a:t>
                      </a:r>
                    </a:p>
                    <a:p>
                      <a:r>
                        <a:rPr lang="en-US" sz="1400" dirty="0"/>
                        <a:t>; R4</a:t>
                      </a:r>
                      <a:r>
                        <a:rPr lang="en-US" sz="1400" dirty="0">
                          <a:sym typeface="Wingdings" pitchFamily="2" charset="2"/>
                        </a:rPr>
                        <a:t>R4+R2*2</a:t>
                      </a:r>
                      <a:r>
                        <a:rPr lang="en-US" sz="1400" baseline="30000" dirty="0">
                          <a:sym typeface="Wingdings" pitchFamily="2" charset="2"/>
                        </a:rPr>
                        <a:t>2</a:t>
                      </a:r>
                      <a:r>
                        <a:rPr lang="en-US" sz="1400" dirty="0">
                          <a:sym typeface="Wingdings" pitchFamily="2" charset="2"/>
                        </a:rPr>
                        <a:t>, mem[R4]R7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75192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sz="1400" dirty="0"/>
                        <a:t>Post-index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</a:t>
                      </a:r>
                    </a:p>
                    <a:p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[Rn], Rm{, LSL #n}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read from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mem[Rn]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Rn + 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LDR R3, [R2], R0, LSL #1</a:t>
                      </a:r>
                    </a:p>
                    <a:p>
                      <a:r>
                        <a:rPr lang="en-US" sz="1400" dirty="0"/>
                        <a:t>; R3</a:t>
                      </a:r>
                      <a:r>
                        <a:rPr lang="en-US" sz="1400" dirty="0">
                          <a:sym typeface="Wingdings" pitchFamily="2" charset="2"/>
                        </a:rPr>
                        <a:t>mem[R2],</a:t>
                      </a:r>
                      <a:r>
                        <a:rPr lang="en-US" sz="1400" dirty="0"/>
                        <a:t> R2</a:t>
                      </a:r>
                      <a:r>
                        <a:rPr lang="en-US" sz="1400" dirty="0">
                          <a:sym typeface="Wingdings" pitchFamily="2" charset="2"/>
                        </a:rPr>
                        <a:t>R2+R0*2 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5315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{type}{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Rt, [Rn], Rm{, LSL #n}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write to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mem[Rn]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Rn + offset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STR R7, [R4], R2, LSL #2</a:t>
                      </a:r>
                    </a:p>
                    <a:p>
                      <a:r>
                        <a:rPr lang="en-US" sz="1400" dirty="0"/>
                        <a:t>; </a:t>
                      </a:r>
                      <a:r>
                        <a:rPr lang="en-US" sz="1400" dirty="0">
                          <a:sym typeface="Wingdings" pitchFamily="2" charset="2"/>
                        </a:rPr>
                        <a:t>mem[R4]R7, </a:t>
                      </a:r>
                      <a:r>
                        <a:rPr lang="en-US" sz="1400" dirty="0"/>
                        <a:t>R4</a:t>
                      </a:r>
                      <a:r>
                        <a:rPr lang="en-US" sz="1400" dirty="0">
                          <a:sym typeface="Wingdings" pitchFamily="2" charset="2"/>
                        </a:rPr>
                        <a:t>R4+R2*2</a:t>
                      </a:r>
                      <a:r>
                        <a:rPr lang="en-US" sz="1400" baseline="30000" dirty="0">
                          <a:sym typeface="Wingdings" pitchFamily="2" charset="2"/>
                        </a:rPr>
                        <a:t>2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1725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106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7BB53-51C9-9D48-BF90-9B43B9E1F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62000"/>
            <a:ext cx="8991600" cy="838200"/>
          </a:xfrm>
        </p:spPr>
        <p:txBody>
          <a:bodyPr/>
          <a:lstStyle/>
          <a:p>
            <a:r>
              <a:rPr lang="en-US" sz="4000" dirty="0"/>
              <a:t>An Example of Register Offset Addressing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9E6F25-5ACC-E148-BBDE-A524F71B1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3788F-2D72-2448-81C0-8E8A4B251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BE9AD6-1815-9143-AF5B-EB5128CD2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D45D5D-4683-4050-B25A-4DE8243920D2}" type="slidenum">
              <a:rPr lang="ko-KR" altLang="en-US" smtClean="0"/>
              <a:pPr>
                <a:defRPr/>
              </a:pPr>
              <a:t>7</a:t>
            </a:fld>
            <a:endParaRPr lang="en-US" altLang="ko-K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E564E2-77D4-AB46-AAC1-C7E885CFD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232" y="1761600"/>
            <a:ext cx="6946824" cy="4594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0E33F3-5B51-5440-94E8-4801AA804E09}"/>
              </a:ext>
            </a:extLst>
          </p:cNvPr>
          <p:cNvSpPr txBox="1"/>
          <p:nvPr/>
        </p:nvSpPr>
        <p:spPr>
          <a:xfrm>
            <a:off x="521817" y="2228671"/>
            <a:ext cx="4953000" cy="1200329"/>
          </a:xfrm>
          <a:prstGeom prst="rect">
            <a:avLst/>
          </a:prstGeom>
          <a:solidFill>
            <a:srgbClr val="FFFAA1"/>
          </a:solidFill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		R0, #0xFF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LDR		R1, =0x20000000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LDR		R2, =4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STR		R0, [R1], R2, LSL #1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ADD		R0, R0, #2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STR		R0, [R1, R2, LSL #1]!</a:t>
            </a:r>
          </a:p>
        </p:txBody>
      </p:sp>
    </p:spTree>
    <p:extLst>
      <p:ext uri="{BB962C8B-B14F-4D97-AF65-F5344CB8AC3E}">
        <p14:creationId xmlns:p14="http://schemas.microsoft.com/office/powerpoint/2010/main" val="1876291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030B6-E7D0-E349-8E8C-74ABF0B2A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200"/>
              </a:lnSpc>
            </a:pPr>
            <a:r>
              <a:rPr lang="en-US" dirty="0"/>
              <a:t>Linked List Example with Pre-Indexed/Register Offset Addressing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6E3BB-C2DA-FF42-AF6D-57713FF38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08CF-E534-3845-818E-1A74E2B12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6: Memory Access Instructions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32686-8F0C-3940-B9C2-ED04D9F1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8</a:t>
            </a:fld>
            <a:endParaRPr lang="en-US" altLang="ko-K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844B6-A306-0949-BFA6-591B1D9A4363}"/>
              </a:ext>
            </a:extLst>
          </p:cNvPr>
          <p:cNvSpPr txBox="1"/>
          <p:nvPr/>
        </p:nvSpPr>
        <p:spPr>
          <a:xfrm>
            <a:off x="2308311" y="2073608"/>
            <a:ext cx="18004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node {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struct node *next;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int value;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6B4A730-4528-F846-8543-4F49219E958F}"/>
              </a:ext>
            </a:extLst>
          </p:cNvPr>
          <p:cNvGrpSpPr/>
          <p:nvPr/>
        </p:nvGrpSpPr>
        <p:grpSpPr>
          <a:xfrm>
            <a:off x="2400522" y="2655763"/>
            <a:ext cx="1364839" cy="533788"/>
            <a:chOff x="1378361" y="2057400"/>
            <a:chExt cx="1364839" cy="53378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DBE7DEF-82EA-EB48-9928-F64962FA73D9}"/>
                </a:ext>
              </a:extLst>
            </p:cNvPr>
            <p:cNvSpPr/>
            <p:nvPr/>
          </p:nvSpPr>
          <p:spPr>
            <a:xfrm>
              <a:off x="1842541" y="2286388"/>
              <a:ext cx="457200" cy="3048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1125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7E4D6C-E90A-554B-80CD-82C2F482C1A3}"/>
                </a:ext>
              </a:extLst>
            </p:cNvPr>
            <p:cNvSpPr/>
            <p:nvPr/>
          </p:nvSpPr>
          <p:spPr>
            <a:xfrm>
              <a:off x="1378361" y="2286388"/>
              <a:ext cx="457200" cy="3048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2"/>
                  </a:solidFill>
                </a:rPr>
                <a:t>1008</a:t>
              </a: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FAC33CB-2D61-0D4D-9D1F-620A56AB25CC}"/>
                </a:ext>
              </a:extLst>
            </p:cNvPr>
            <p:cNvGrpSpPr/>
            <p:nvPr/>
          </p:nvGrpSpPr>
          <p:grpSpPr>
            <a:xfrm>
              <a:off x="1606961" y="2057400"/>
              <a:ext cx="1136239" cy="381388"/>
              <a:chOff x="1606961" y="2057400"/>
              <a:chExt cx="1136239" cy="381388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4BAEC84-0194-BF40-BA87-F39EE719AEAF}"/>
                  </a:ext>
                </a:extLst>
              </p:cNvPr>
              <p:cNvCxnSpPr>
                <a:stCxn id="9" idx="0"/>
              </p:cNvCxnSpPr>
              <p:nvPr/>
            </p:nvCxnSpPr>
            <p:spPr>
              <a:xfrm flipV="1">
                <a:off x="1606961" y="2057400"/>
                <a:ext cx="0" cy="228988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E2D1CD8E-EB73-3E44-907C-CCC2CE85CE43}"/>
                  </a:ext>
                </a:extLst>
              </p:cNvPr>
              <p:cNvCxnSpPr/>
              <p:nvPr/>
            </p:nvCxnSpPr>
            <p:spPr>
              <a:xfrm>
                <a:off x="1606961" y="2057400"/>
                <a:ext cx="831439" cy="0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D268482C-88BF-474E-BD90-CF3A3D61942D}"/>
                  </a:ext>
                </a:extLst>
              </p:cNvPr>
              <p:cNvCxnSpPr/>
              <p:nvPr/>
            </p:nvCxnSpPr>
            <p:spPr>
              <a:xfrm>
                <a:off x="2438400" y="2057400"/>
                <a:ext cx="0" cy="381388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AAA7F798-CB3A-A847-AD7B-24750E353B39}"/>
                  </a:ext>
                </a:extLst>
              </p:cNvPr>
              <p:cNvCxnSpPr/>
              <p:nvPr/>
            </p:nvCxnSpPr>
            <p:spPr>
              <a:xfrm>
                <a:off x="2438400" y="2438788"/>
                <a:ext cx="304800" cy="0"/>
              </a:xfrm>
              <a:prstGeom prst="straightConnector1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0E348E1-DD62-664A-B66F-F3B01B265316}"/>
              </a:ext>
            </a:extLst>
          </p:cNvPr>
          <p:cNvGrpSpPr/>
          <p:nvPr/>
        </p:nvGrpSpPr>
        <p:grpSpPr>
          <a:xfrm>
            <a:off x="3756026" y="2655763"/>
            <a:ext cx="1364839" cy="533788"/>
            <a:chOff x="1378361" y="2057400"/>
            <a:chExt cx="1364839" cy="53378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8AE0231-06D8-EA48-9BE6-1A414C403B31}"/>
                </a:ext>
              </a:extLst>
            </p:cNvPr>
            <p:cNvSpPr/>
            <p:nvPr/>
          </p:nvSpPr>
          <p:spPr>
            <a:xfrm>
              <a:off x="1842541" y="2286388"/>
              <a:ext cx="457200" cy="3048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2345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DEDD680-ED4C-AF45-A202-B5F74119D24A}"/>
                </a:ext>
              </a:extLst>
            </p:cNvPr>
            <p:cNvSpPr/>
            <p:nvPr/>
          </p:nvSpPr>
          <p:spPr>
            <a:xfrm>
              <a:off x="1378361" y="2286388"/>
              <a:ext cx="457200" cy="3048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2"/>
                  </a:solidFill>
                </a:rPr>
                <a:t>1010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8130D17-DDF3-3A47-9EB2-183F65111B40}"/>
                </a:ext>
              </a:extLst>
            </p:cNvPr>
            <p:cNvGrpSpPr/>
            <p:nvPr/>
          </p:nvGrpSpPr>
          <p:grpSpPr>
            <a:xfrm>
              <a:off x="1606961" y="2057400"/>
              <a:ext cx="1136239" cy="381388"/>
              <a:chOff x="1606961" y="2057400"/>
              <a:chExt cx="1136239" cy="381388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27CAC53F-A710-3241-B9E8-F450F45AD660}"/>
                  </a:ext>
                </a:extLst>
              </p:cNvPr>
              <p:cNvCxnSpPr>
                <a:stCxn id="28" idx="0"/>
              </p:cNvCxnSpPr>
              <p:nvPr/>
            </p:nvCxnSpPr>
            <p:spPr>
              <a:xfrm flipV="1">
                <a:off x="1606961" y="2057400"/>
                <a:ext cx="0" cy="228988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0EE3D351-7C6F-454E-B797-9DB8D4ABD444}"/>
                  </a:ext>
                </a:extLst>
              </p:cNvPr>
              <p:cNvCxnSpPr/>
              <p:nvPr/>
            </p:nvCxnSpPr>
            <p:spPr>
              <a:xfrm>
                <a:off x="1606961" y="2057400"/>
                <a:ext cx="831439" cy="0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3015E2B7-34F8-104A-847C-A25E43C0EDB2}"/>
                  </a:ext>
                </a:extLst>
              </p:cNvPr>
              <p:cNvCxnSpPr/>
              <p:nvPr/>
            </p:nvCxnSpPr>
            <p:spPr>
              <a:xfrm>
                <a:off x="2438400" y="2057400"/>
                <a:ext cx="0" cy="381388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2D1944AD-165D-CA46-895D-5EC4E17EB507}"/>
                  </a:ext>
                </a:extLst>
              </p:cNvPr>
              <p:cNvCxnSpPr/>
              <p:nvPr/>
            </p:nvCxnSpPr>
            <p:spPr>
              <a:xfrm>
                <a:off x="2438400" y="2438788"/>
                <a:ext cx="304800" cy="0"/>
              </a:xfrm>
              <a:prstGeom prst="straightConnector1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3699242-A5E7-0E48-97E0-D01B65C61614}"/>
              </a:ext>
            </a:extLst>
          </p:cNvPr>
          <p:cNvGrpSpPr/>
          <p:nvPr/>
        </p:nvGrpSpPr>
        <p:grpSpPr>
          <a:xfrm>
            <a:off x="5115487" y="2658045"/>
            <a:ext cx="1364839" cy="533788"/>
            <a:chOff x="1378361" y="2057400"/>
            <a:chExt cx="1364839" cy="533788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5CBEA1C-758E-1A4B-85A1-6B26B10A5A24}"/>
                </a:ext>
              </a:extLst>
            </p:cNvPr>
            <p:cNvSpPr/>
            <p:nvPr/>
          </p:nvSpPr>
          <p:spPr>
            <a:xfrm>
              <a:off x="1842541" y="2286388"/>
              <a:ext cx="457200" cy="3048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12FC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5D4D80F-9917-D847-9900-DBBF25C924CF}"/>
                </a:ext>
              </a:extLst>
            </p:cNvPr>
            <p:cNvSpPr/>
            <p:nvPr/>
          </p:nvSpPr>
          <p:spPr>
            <a:xfrm>
              <a:off x="1378361" y="2286388"/>
              <a:ext cx="457200" cy="3048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2"/>
                  </a:solidFill>
                </a:rPr>
                <a:t>1018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EA4D1E3A-B5A1-7347-81FD-BC188FC708D7}"/>
                </a:ext>
              </a:extLst>
            </p:cNvPr>
            <p:cNvGrpSpPr/>
            <p:nvPr/>
          </p:nvGrpSpPr>
          <p:grpSpPr>
            <a:xfrm>
              <a:off x="1606961" y="2057400"/>
              <a:ext cx="1136239" cy="381388"/>
              <a:chOff x="1606961" y="2057400"/>
              <a:chExt cx="1136239" cy="381388"/>
            </a:xfrm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BFA1E3C6-0835-C34C-B40E-839B49CC8CDB}"/>
                  </a:ext>
                </a:extLst>
              </p:cNvPr>
              <p:cNvCxnSpPr>
                <a:stCxn id="36" idx="0"/>
              </p:cNvCxnSpPr>
              <p:nvPr/>
            </p:nvCxnSpPr>
            <p:spPr>
              <a:xfrm flipV="1">
                <a:off x="1606961" y="2057400"/>
                <a:ext cx="0" cy="228988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D724953F-0DD1-5648-8424-3CC98321E049}"/>
                  </a:ext>
                </a:extLst>
              </p:cNvPr>
              <p:cNvCxnSpPr/>
              <p:nvPr/>
            </p:nvCxnSpPr>
            <p:spPr>
              <a:xfrm>
                <a:off x="1606961" y="2057400"/>
                <a:ext cx="831439" cy="0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73A0BEEC-EB4F-BB4F-B151-2BC435F45555}"/>
                  </a:ext>
                </a:extLst>
              </p:cNvPr>
              <p:cNvCxnSpPr/>
              <p:nvPr/>
            </p:nvCxnSpPr>
            <p:spPr>
              <a:xfrm>
                <a:off x="2438400" y="2057400"/>
                <a:ext cx="0" cy="381388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0D2D825B-DEB1-7847-A567-49022E069EF1}"/>
                  </a:ext>
                </a:extLst>
              </p:cNvPr>
              <p:cNvCxnSpPr/>
              <p:nvPr/>
            </p:nvCxnSpPr>
            <p:spPr>
              <a:xfrm>
                <a:off x="2438400" y="2438788"/>
                <a:ext cx="304800" cy="0"/>
              </a:xfrm>
              <a:prstGeom prst="straightConnector1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3658279A-2FC9-2043-AE7F-ECF16BD0C553}"/>
              </a:ext>
            </a:extLst>
          </p:cNvPr>
          <p:cNvSpPr/>
          <p:nvPr/>
        </p:nvSpPr>
        <p:spPr>
          <a:xfrm>
            <a:off x="6941180" y="2895988"/>
            <a:ext cx="4572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1234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A07E4CB-408A-AD43-8C68-4A56DF36E193}"/>
              </a:ext>
            </a:extLst>
          </p:cNvPr>
          <p:cNvSpPr/>
          <p:nvPr/>
        </p:nvSpPr>
        <p:spPr>
          <a:xfrm>
            <a:off x="6477000" y="2895988"/>
            <a:ext cx="457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2"/>
                </a:solidFill>
              </a:rPr>
              <a:t>0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44F9170-B114-234D-9B63-ADB665BB7310}"/>
              </a:ext>
            </a:extLst>
          </p:cNvPr>
          <p:cNvSpPr/>
          <p:nvPr/>
        </p:nvSpPr>
        <p:spPr>
          <a:xfrm>
            <a:off x="1589692" y="2895988"/>
            <a:ext cx="457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2"/>
                </a:solidFill>
              </a:rPr>
              <a:t>0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9763A45-487C-F445-AF2C-E632B39148CA}"/>
              </a:ext>
            </a:extLst>
          </p:cNvPr>
          <p:cNvCxnSpPr>
            <a:endCxn id="9" idx="1"/>
          </p:cNvCxnSpPr>
          <p:nvPr/>
        </p:nvCxnSpPr>
        <p:spPr>
          <a:xfrm>
            <a:off x="2033264" y="3037151"/>
            <a:ext cx="36725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BFF484A7-C867-EF49-9741-4B2F0E3443FE}"/>
              </a:ext>
            </a:extLst>
          </p:cNvPr>
          <p:cNvSpPr txBox="1"/>
          <p:nvPr/>
        </p:nvSpPr>
        <p:spPr>
          <a:xfrm>
            <a:off x="616908" y="2665801"/>
            <a:ext cx="15696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node *head;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F83E6A4-2819-6840-A18B-9BA193EDAB4E}"/>
              </a:ext>
            </a:extLst>
          </p:cNvPr>
          <p:cNvGrpSpPr/>
          <p:nvPr/>
        </p:nvGrpSpPr>
        <p:grpSpPr>
          <a:xfrm>
            <a:off x="6483484" y="2667000"/>
            <a:ext cx="2355716" cy="533788"/>
            <a:chOff x="6483484" y="2667000"/>
            <a:chExt cx="2355716" cy="53378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A03F4EE-FB9A-2E4D-94CC-879D0FBEB7E1}"/>
                </a:ext>
              </a:extLst>
            </p:cNvPr>
            <p:cNvGrpSpPr/>
            <p:nvPr/>
          </p:nvGrpSpPr>
          <p:grpSpPr>
            <a:xfrm>
              <a:off x="6705600" y="2667000"/>
              <a:ext cx="1136239" cy="381388"/>
              <a:chOff x="1606961" y="2057400"/>
              <a:chExt cx="1136239" cy="381388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A54F1CEF-9713-654D-A574-6BC63EA53B7F}"/>
                  </a:ext>
                </a:extLst>
              </p:cNvPr>
              <p:cNvCxnSpPr>
                <a:stCxn id="44" idx="0"/>
              </p:cNvCxnSpPr>
              <p:nvPr/>
            </p:nvCxnSpPr>
            <p:spPr>
              <a:xfrm flipV="1">
                <a:off x="1606961" y="2057400"/>
                <a:ext cx="0" cy="228988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E1E5311F-C83A-CB40-8162-5999ABCEB746}"/>
                  </a:ext>
                </a:extLst>
              </p:cNvPr>
              <p:cNvCxnSpPr/>
              <p:nvPr/>
            </p:nvCxnSpPr>
            <p:spPr>
              <a:xfrm>
                <a:off x="1606961" y="2057400"/>
                <a:ext cx="831439" cy="0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9C4B0EE8-2CB7-BD47-9198-1667F7291F69}"/>
                  </a:ext>
                </a:extLst>
              </p:cNvPr>
              <p:cNvCxnSpPr/>
              <p:nvPr/>
            </p:nvCxnSpPr>
            <p:spPr>
              <a:xfrm>
                <a:off x="2438400" y="2057400"/>
                <a:ext cx="0" cy="381388"/>
              </a:xfrm>
              <a:prstGeom prst="line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F6F463CB-70FD-C64C-9AFB-AB13D67848F1}"/>
                  </a:ext>
                </a:extLst>
              </p:cNvPr>
              <p:cNvCxnSpPr/>
              <p:nvPr/>
            </p:nvCxnSpPr>
            <p:spPr>
              <a:xfrm>
                <a:off x="2438400" y="2438788"/>
                <a:ext cx="304800" cy="0"/>
              </a:xfrm>
              <a:prstGeom prst="straightConnector1">
                <a:avLst/>
              </a:prstGeom>
              <a:ln w="28575">
                <a:solidFill>
                  <a:schemeClr val="accent1">
                    <a:shade val="95000"/>
                    <a:satMod val="10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52903BB-5295-4646-B45A-3E34D943B12D}"/>
                </a:ext>
              </a:extLst>
            </p:cNvPr>
            <p:cNvSpPr/>
            <p:nvPr/>
          </p:nvSpPr>
          <p:spPr>
            <a:xfrm>
              <a:off x="8313108" y="2895988"/>
              <a:ext cx="526092" cy="3048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ABCD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6B75953-3415-DA43-9D2F-0FBC013711B8}"/>
                </a:ext>
              </a:extLst>
            </p:cNvPr>
            <p:cNvSpPr/>
            <p:nvPr/>
          </p:nvSpPr>
          <p:spPr>
            <a:xfrm>
              <a:off x="7848928" y="2895988"/>
              <a:ext cx="457200" cy="3048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2"/>
                  </a:solidFill>
                </a:rPr>
                <a:t>0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0CCC7D4-9655-894A-B292-8E910B1A977D}"/>
                </a:ext>
              </a:extLst>
            </p:cNvPr>
            <p:cNvSpPr txBox="1"/>
            <p:nvPr/>
          </p:nvSpPr>
          <p:spPr>
            <a:xfrm>
              <a:off x="6483484" y="2927055"/>
              <a:ext cx="447558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accent1">
                      <a:lumMod val="50000"/>
                    </a:schemeClr>
                  </a:solidFill>
                </a:rPr>
                <a:t>2000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CB9F9178-57BF-E64F-98EB-9E5E5C4C324C}"/>
              </a:ext>
            </a:extLst>
          </p:cNvPr>
          <p:cNvSpPr txBox="1"/>
          <p:nvPr/>
        </p:nvSpPr>
        <p:spPr>
          <a:xfrm>
            <a:off x="6778365" y="2359224"/>
            <a:ext cx="1946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Append a new list node.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5FA850-FB19-3B46-B2A3-88680F6DE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89" y="3317242"/>
            <a:ext cx="7391397" cy="302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72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</p:bldLst>
  </p:timing>
</p:sld>
</file>

<file path=ppt/theme/theme1.xml><?xml version="1.0" encoding="utf-8"?>
<a:theme xmlns:a="http://schemas.openxmlformats.org/drawingml/2006/main" name="1_Office Theme">
  <a:themeElements>
    <a:clrScheme name="1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2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2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3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3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4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4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4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SigBrnd</Template>
  <TotalTime>19691</TotalTime>
  <Words>2614</Words>
  <Application>Microsoft Macintosh PowerPoint</Application>
  <PresentationFormat>On-screen Show (4:3)</PresentationFormat>
  <Paragraphs>584</Paragraphs>
  <Slides>19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19</vt:i4>
      </vt:variant>
      <vt:variant>
        <vt:lpstr>Custom Shows</vt:lpstr>
      </vt:variant>
      <vt:variant>
        <vt:i4>1</vt:i4>
      </vt:variant>
    </vt:vector>
  </HeadingPairs>
  <TitlesOfParts>
    <vt:vector size="31" baseType="lpstr">
      <vt:lpstr>Frutiger 55 Roman</vt:lpstr>
      <vt:lpstr>Arial</vt:lpstr>
      <vt:lpstr>Calibri</vt:lpstr>
      <vt:lpstr>Courier New</vt:lpstr>
      <vt:lpstr>Times New Roman</vt:lpstr>
      <vt:lpstr>Wingdings</vt:lpstr>
      <vt:lpstr>1_Office Theme</vt:lpstr>
      <vt:lpstr>Office Theme</vt:lpstr>
      <vt:lpstr>2_Office Theme</vt:lpstr>
      <vt:lpstr>3_Office Theme</vt:lpstr>
      <vt:lpstr>4_Office Theme</vt:lpstr>
      <vt:lpstr>CSS 422 Hardware and Computer Organization </vt:lpstr>
      <vt:lpstr>Topics</vt:lpstr>
      <vt:lpstr>Accessing Memory</vt:lpstr>
      <vt:lpstr>Immediate Offset Addressing</vt:lpstr>
      <vt:lpstr>RTL Example (LDR)</vt:lpstr>
      <vt:lpstr>An Example of Pre-Indexed Offset Addressing</vt:lpstr>
      <vt:lpstr>Register Offset Addressing</vt:lpstr>
      <vt:lpstr>An Example of Register Offset Addressing</vt:lpstr>
      <vt:lpstr>Linked List Example with Pre-Indexed/Register Offset Addressing</vt:lpstr>
      <vt:lpstr>PC-Relative Addressing Mode</vt:lpstr>
      <vt:lpstr>PC-Relative Addressing Example</vt:lpstr>
      <vt:lpstr>Literal Pool</vt:lpstr>
      <vt:lpstr>LDR and ADR Instructions</vt:lpstr>
      <vt:lpstr>LDM/STM</vt:lpstr>
      <vt:lpstr>LDM/STM Example</vt:lpstr>
      <vt:lpstr>PUSH and POP</vt:lpstr>
      <vt:lpstr>A Subroutine Call</vt:lpstr>
      <vt:lpstr>Stack Rule</vt:lpstr>
      <vt:lpstr>Summary</vt:lpstr>
      <vt:lpstr>Custom Show 1</vt:lpstr>
    </vt:vector>
  </TitlesOfParts>
  <Company>Pluto Sound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CSc3360 Windowing Systems Programming</dc:title>
  <dc:creator>Stephen J. Pellicer</dc:creator>
  <cp:lastModifiedBy>Munehiro Fukuda</cp:lastModifiedBy>
  <cp:revision>687</cp:revision>
  <cp:lastPrinted>1601-01-01T00:00:00Z</cp:lastPrinted>
  <dcterms:created xsi:type="dcterms:W3CDTF">2006-01-05T18:10:09Z</dcterms:created>
  <dcterms:modified xsi:type="dcterms:W3CDTF">2025-01-29T08:33:04Z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

<file path=docProps/thumbnail.jpeg>
</file>